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://www.believeinyou.com" TargetMode="Externa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://www.believeinyou.com" TargetMode="Externa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://www.believeinyou.com" TargetMode="Externa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://www.believeinyou.com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 more about Believe In You SEL programs and student journals at </a:t>
            </a:r>
            <a:r>
              <a:rPr lang="en" u="sng">
                <a:solidFill>
                  <a:schemeClr val="hlink"/>
                </a:solidFill>
                <a:hlinkClick r:id="rId2"/>
              </a:rPr>
              <a:t>www.believeinyou.com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bfdc6b69c7_0_12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bfdc6b69c7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Learn more about Believe In You SEL programs and student journals at </a:t>
            </a:r>
            <a:r>
              <a:rPr lang="en" u="sng">
                <a:solidFill>
                  <a:srgbClr val="0097A7"/>
                </a:solidFill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www.believeinyou.com</a:t>
            </a:r>
            <a:r>
              <a:rPr lang="en">
                <a:solidFill>
                  <a:schemeClr val="dk1"/>
                </a:solidFill>
              </a:rPr>
              <a:t> 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bfdc6b69c7_0_25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bfdc6b69c7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Learn more about Believe In You SEL programs and student journals at </a:t>
            </a:r>
            <a:r>
              <a:rPr lang="en" u="sng">
                <a:solidFill>
                  <a:srgbClr val="0097A7"/>
                </a:solidFill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www.believeinyou.com</a:t>
            </a:r>
            <a:r>
              <a:rPr lang="en">
                <a:solidFill>
                  <a:schemeClr val="dk1"/>
                </a:solidFill>
              </a:rPr>
              <a:t> 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bfdc6b69c7_0_3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bfdc6b69c7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Learn more about Believe In You SEL programs and student journals at </a:t>
            </a:r>
            <a:r>
              <a:rPr lang="en" u="sng">
                <a:solidFill>
                  <a:srgbClr val="0097A7"/>
                </a:solidFill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www.believeinyou.com</a:t>
            </a:r>
            <a:r>
              <a:rPr lang="en">
                <a:solidFill>
                  <a:schemeClr val="dk1"/>
                </a:solidFill>
              </a:rPr>
              <a:t> 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hyperlink" Target="https://www.ted.com/talks/dean_furness_to_overcome_challenges_stop_comparing_yourself_to_others?utm_campaign=tedspread&amp;utm_medium=referral&amp;utm_source=tedcomshare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hyperlink" Target="https://www.ted.com/talks/cara_e_yar_khan_the_beautiful_balance_between_courage_and_fear?utm_campaign=tedspread&amp;utm_medium=referral&amp;utm_source=tedcomshare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hyperlink" Target="https://www.ted.com/talks/noeline_kirabo_2_questions_to_uncover_your_passion_and_turn_it_into_a_career?utm_campaign=tedspread&amp;utm_medium=referral&amp;utm_source=tedcomshare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hyperlink" Target="https://www.ted.com/talks/black_my_journey_to_yo_yo_mastery?utm_campaign=tedspread&amp;utm_medium=referral&amp;utm_source=tedcomshare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464650" y="5215263"/>
            <a:ext cx="2843100" cy="8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Certainty and firmness about a purpose with a willingness to work toward that purpose.</a:t>
            </a:r>
            <a:endParaRPr sz="1700"/>
          </a:p>
        </p:txBody>
      </p:sp>
      <p:sp>
        <p:nvSpPr>
          <p:cNvPr id="55" name="Google Shape;55;p13"/>
          <p:cNvSpPr txBox="1"/>
          <p:nvPr/>
        </p:nvSpPr>
        <p:spPr>
          <a:xfrm>
            <a:off x="2643150" y="4543425"/>
            <a:ext cx="24861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600">
                <a:solidFill>
                  <a:schemeClr val="dk1"/>
                </a:solidFill>
              </a:rPr>
              <a:t>Determination</a:t>
            </a:r>
            <a:endParaRPr sz="2900"/>
          </a:p>
        </p:txBody>
      </p:sp>
      <p:sp>
        <p:nvSpPr>
          <p:cNvPr id="56" name="Google Shape;56;p13"/>
          <p:cNvSpPr txBox="1"/>
          <p:nvPr/>
        </p:nvSpPr>
        <p:spPr>
          <a:xfrm>
            <a:off x="857250" y="1528775"/>
            <a:ext cx="60864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11D1E"/>
                </a:solidFill>
              </a:rPr>
              <a:t>Use the boxes below to explore what determination means to you. Think about the why, when, what, and how of determination in your life.</a:t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928700" y="2400300"/>
            <a:ext cx="28431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Why is determination important?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4010050" y="2400300"/>
            <a:ext cx="28431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When </a:t>
            </a:r>
            <a:r>
              <a:rPr b="1" lang="en"/>
              <a:t>can</a:t>
            </a:r>
            <a:r>
              <a:rPr b="1" lang="en"/>
              <a:t> you practice determination</a:t>
            </a:r>
            <a:r>
              <a:rPr b="1" lang="en"/>
              <a:t>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928700" y="5529263"/>
            <a:ext cx="28431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What does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Determination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look like</a:t>
            </a:r>
            <a:r>
              <a:rPr b="1" lang="en"/>
              <a:t>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4010050" y="5529263"/>
            <a:ext cx="28431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How</a:t>
            </a:r>
            <a:r>
              <a:rPr b="1" lang="en"/>
              <a:t> does</a:t>
            </a:r>
            <a:endParaRPr b="1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determination</a:t>
            </a:r>
            <a:endParaRPr b="1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make</a:t>
            </a:r>
            <a:endParaRPr b="1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you feel?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 txBox="1"/>
          <p:nvPr/>
        </p:nvSpPr>
        <p:spPr>
          <a:xfrm>
            <a:off x="843000" y="8653475"/>
            <a:ext cx="6086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11D1E"/>
                </a:solidFill>
              </a:rPr>
              <a:t>Watch the Ted Talk, </a:t>
            </a:r>
            <a:r>
              <a:rPr i="1" lang="en">
                <a:solidFill>
                  <a:srgbClr val="211D1E"/>
                </a:solidFill>
              </a:rPr>
              <a:t>Overcoming Challenges </a:t>
            </a:r>
            <a:r>
              <a:rPr lang="en">
                <a:solidFill>
                  <a:srgbClr val="211D1E"/>
                </a:solidFill>
              </a:rPr>
              <a:t> to learn more.  [</a:t>
            </a:r>
            <a:r>
              <a:rPr lang="en" u="sng">
                <a:solidFill>
                  <a:schemeClr val="hlink"/>
                </a:solidFill>
                <a:hlinkClick r:id="rId4"/>
              </a:rPr>
              <a:t>Video Link</a:t>
            </a:r>
            <a:r>
              <a:rPr lang="en">
                <a:solidFill>
                  <a:srgbClr val="211D1E"/>
                </a:solidFill>
              </a:rPr>
              <a:t>]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/>
        </p:nvSpPr>
        <p:spPr>
          <a:xfrm>
            <a:off x="2464650" y="5215263"/>
            <a:ext cx="2843100" cy="114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The ability and willingness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to overcome fear in order to accomplish a goal or</a:t>
            </a:r>
            <a:endParaRPr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complete a task.</a:t>
            </a:r>
            <a:endParaRPr sz="1700"/>
          </a:p>
        </p:txBody>
      </p:sp>
      <p:sp>
        <p:nvSpPr>
          <p:cNvPr id="67" name="Google Shape;67;p14"/>
          <p:cNvSpPr txBox="1"/>
          <p:nvPr/>
        </p:nvSpPr>
        <p:spPr>
          <a:xfrm>
            <a:off x="2643150" y="4543425"/>
            <a:ext cx="24861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100">
                <a:solidFill>
                  <a:schemeClr val="dk1"/>
                </a:solidFill>
              </a:rPr>
              <a:t>Courage</a:t>
            </a:r>
            <a:endParaRPr sz="3400"/>
          </a:p>
        </p:txBody>
      </p:sp>
      <p:sp>
        <p:nvSpPr>
          <p:cNvPr id="68" name="Google Shape;68;p14"/>
          <p:cNvSpPr txBox="1"/>
          <p:nvPr/>
        </p:nvSpPr>
        <p:spPr>
          <a:xfrm>
            <a:off x="857250" y="1528775"/>
            <a:ext cx="60864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11D1E"/>
                </a:solidFill>
              </a:rPr>
              <a:t>Use the boxes below to explore what courage means to you. Think about the why, when, what, and how of courage in your life.</a:t>
            </a:r>
            <a:endParaRPr/>
          </a:p>
        </p:txBody>
      </p:sp>
      <p:sp>
        <p:nvSpPr>
          <p:cNvPr id="69" name="Google Shape;69;p14"/>
          <p:cNvSpPr txBox="1"/>
          <p:nvPr/>
        </p:nvSpPr>
        <p:spPr>
          <a:xfrm>
            <a:off x="928700" y="2400300"/>
            <a:ext cx="28431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Why is courage important?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4"/>
          <p:cNvSpPr txBox="1"/>
          <p:nvPr/>
        </p:nvSpPr>
        <p:spPr>
          <a:xfrm>
            <a:off x="4010050" y="2400300"/>
            <a:ext cx="28431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When can you practice courage?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4"/>
          <p:cNvSpPr txBox="1"/>
          <p:nvPr/>
        </p:nvSpPr>
        <p:spPr>
          <a:xfrm>
            <a:off x="928700" y="5529263"/>
            <a:ext cx="28431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What does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courage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look like?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4"/>
          <p:cNvSpPr txBox="1"/>
          <p:nvPr/>
        </p:nvSpPr>
        <p:spPr>
          <a:xfrm>
            <a:off x="4010050" y="5529263"/>
            <a:ext cx="28431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How does</a:t>
            </a:r>
            <a:endParaRPr b="1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courage</a:t>
            </a:r>
            <a:endParaRPr b="1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make you feel?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4"/>
          <p:cNvSpPr txBox="1"/>
          <p:nvPr/>
        </p:nvSpPr>
        <p:spPr>
          <a:xfrm>
            <a:off x="843000" y="8653475"/>
            <a:ext cx="60864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11D1E"/>
                </a:solidFill>
              </a:rPr>
              <a:t>Watch the Ted Talk, </a:t>
            </a:r>
            <a:r>
              <a:rPr i="1" lang="en">
                <a:solidFill>
                  <a:srgbClr val="211D1E"/>
                </a:solidFill>
              </a:rPr>
              <a:t>The Beautiful Balance Between Courage and Fear</a:t>
            </a:r>
            <a:endParaRPr>
              <a:solidFill>
                <a:srgbClr val="211D1E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11D1E"/>
                </a:solidFill>
              </a:rPr>
              <a:t>to learn more.[</a:t>
            </a:r>
            <a:r>
              <a:rPr lang="en" u="sng">
                <a:solidFill>
                  <a:schemeClr val="hlink"/>
                </a:solidFill>
                <a:hlinkClick r:id="rId4"/>
              </a:rPr>
              <a:t>Video Link</a:t>
            </a:r>
            <a:r>
              <a:rPr lang="en">
                <a:solidFill>
                  <a:srgbClr val="211D1E"/>
                </a:solidFill>
              </a:rPr>
              <a:t>]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/>
        </p:nvSpPr>
        <p:spPr>
          <a:xfrm>
            <a:off x="2464650" y="5215263"/>
            <a:ext cx="2843100" cy="8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The collection of your life experiences that give you the deepest sense of fulfillment.</a:t>
            </a:r>
            <a:endParaRPr sz="1700"/>
          </a:p>
        </p:txBody>
      </p:sp>
      <p:sp>
        <p:nvSpPr>
          <p:cNvPr id="79" name="Google Shape;79;p15"/>
          <p:cNvSpPr txBox="1"/>
          <p:nvPr/>
        </p:nvSpPr>
        <p:spPr>
          <a:xfrm>
            <a:off x="2643150" y="4444275"/>
            <a:ext cx="24861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700">
                <a:solidFill>
                  <a:schemeClr val="dk1"/>
                </a:solidFill>
              </a:rPr>
              <a:t>Passion</a:t>
            </a:r>
            <a:endParaRPr sz="5000"/>
          </a:p>
        </p:txBody>
      </p:sp>
      <p:sp>
        <p:nvSpPr>
          <p:cNvPr id="80" name="Google Shape;80;p15"/>
          <p:cNvSpPr txBox="1"/>
          <p:nvPr/>
        </p:nvSpPr>
        <p:spPr>
          <a:xfrm>
            <a:off x="857250" y="1528775"/>
            <a:ext cx="60864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11D1E"/>
                </a:solidFill>
              </a:rPr>
              <a:t>Use the boxes below to explore what passion means to you. Think about the why, when, what, and how of passion in your life.</a:t>
            </a:r>
            <a:endParaRPr/>
          </a:p>
        </p:txBody>
      </p:sp>
      <p:sp>
        <p:nvSpPr>
          <p:cNvPr id="81" name="Google Shape;81;p15"/>
          <p:cNvSpPr txBox="1"/>
          <p:nvPr/>
        </p:nvSpPr>
        <p:spPr>
          <a:xfrm>
            <a:off x="928700" y="2400300"/>
            <a:ext cx="28431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Why is passion important?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5"/>
          <p:cNvSpPr txBox="1"/>
          <p:nvPr/>
        </p:nvSpPr>
        <p:spPr>
          <a:xfrm>
            <a:off x="4010050" y="2400300"/>
            <a:ext cx="28431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When can you use you passion?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83" name="Google Shape;83;p15"/>
          <p:cNvSpPr txBox="1"/>
          <p:nvPr/>
        </p:nvSpPr>
        <p:spPr>
          <a:xfrm>
            <a:off x="928700" y="5529263"/>
            <a:ext cx="28431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What does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passion look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like?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5"/>
          <p:cNvSpPr txBox="1"/>
          <p:nvPr/>
        </p:nvSpPr>
        <p:spPr>
          <a:xfrm>
            <a:off x="4010050" y="5529263"/>
            <a:ext cx="28431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How does</a:t>
            </a:r>
            <a:endParaRPr b="1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passion</a:t>
            </a:r>
            <a:endParaRPr b="1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make you feel?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5"/>
          <p:cNvSpPr txBox="1"/>
          <p:nvPr/>
        </p:nvSpPr>
        <p:spPr>
          <a:xfrm>
            <a:off x="843000" y="8653475"/>
            <a:ext cx="60864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11D1E"/>
                </a:solidFill>
              </a:rPr>
              <a:t>Watch the Ted Talk, </a:t>
            </a:r>
            <a:r>
              <a:rPr i="1" lang="en">
                <a:solidFill>
                  <a:srgbClr val="211D1E"/>
                </a:solidFill>
              </a:rPr>
              <a:t>Questions to Uncover your Passion</a:t>
            </a:r>
            <a:endParaRPr>
              <a:solidFill>
                <a:srgbClr val="211D1E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11D1E"/>
                </a:solidFill>
              </a:rPr>
              <a:t>to learn more. [</a:t>
            </a:r>
            <a:r>
              <a:rPr lang="en" u="sng">
                <a:solidFill>
                  <a:schemeClr val="hlink"/>
                </a:solidFill>
                <a:hlinkClick r:id="rId4"/>
              </a:rPr>
              <a:t>Video Link</a:t>
            </a:r>
            <a:r>
              <a:rPr lang="en">
                <a:solidFill>
                  <a:srgbClr val="211D1E"/>
                </a:solidFill>
              </a:rPr>
              <a:t>]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 txBox="1"/>
          <p:nvPr/>
        </p:nvSpPr>
        <p:spPr>
          <a:xfrm>
            <a:off x="843000" y="8653475"/>
            <a:ext cx="60864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11D1E"/>
                </a:solidFill>
              </a:rPr>
              <a:t>Watch the Ted Talk, </a:t>
            </a:r>
            <a:r>
              <a:rPr i="1" lang="en">
                <a:solidFill>
                  <a:srgbClr val="211D1E"/>
                </a:solidFill>
              </a:rPr>
              <a:t>My Journey to Yo-Yo Mastery  </a:t>
            </a:r>
            <a:r>
              <a:rPr lang="en">
                <a:solidFill>
                  <a:srgbClr val="211D1E"/>
                </a:solidFill>
              </a:rPr>
              <a:t>to learn more.</a:t>
            </a:r>
            <a:endParaRPr>
              <a:solidFill>
                <a:srgbClr val="211D1E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11D1E"/>
                </a:solidFill>
              </a:rPr>
              <a:t> [</a:t>
            </a:r>
            <a:r>
              <a:rPr lang="en" u="sng">
                <a:solidFill>
                  <a:schemeClr val="hlink"/>
                </a:solidFill>
                <a:hlinkClick r:id="rId4"/>
              </a:rPr>
              <a:t>Video Link</a:t>
            </a:r>
            <a:r>
              <a:rPr lang="en">
                <a:solidFill>
                  <a:srgbClr val="211D1E"/>
                </a:solidFill>
              </a:rPr>
              <a:t>]</a:t>
            </a:r>
            <a:endParaRPr/>
          </a:p>
        </p:txBody>
      </p:sp>
      <p:sp>
        <p:nvSpPr>
          <p:cNvPr id="91" name="Google Shape;91;p16"/>
          <p:cNvSpPr txBox="1"/>
          <p:nvPr/>
        </p:nvSpPr>
        <p:spPr>
          <a:xfrm>
            <a:off x="2464650" y="5215263"/>
            <a:ext cx="2843100" cy="8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The collection of your life experiences that give you the deepest sense of fulfillment.</a:t>
            </a:r>
            <a:endParaRPr sz="1700"/>
          </a:p>
        </p:txBody>
      </p:sp>
      <p:sp>
        <p:nvSpPr>
          <p:cNvPr id="92" name="Google Shape;92;p16"/>
          <p:cNvSpPr txBox="1"/>
          <p:nvPr/>
        </p:nvSpPr>
        <p:spPr>
          <a:xfrm>
            <a:off x="2643150" y="4444275"/>
            <a:ext cx="24861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700">
                <a:solidFill>
                  <a:schemeClr val="dk1"/>
                </a:solidFill>
              </a:rPr>
              <a:t>Passion</a:t>
            </a:r>
            <a:endParaRPr sz="5000"/>
          </a:p>
        </p:txBody>
      </p:sp>
      <p:sp>
        <p:nvSpPr>
          <p:cNvPr id="93" name="Google Shape;93;p16"/>
          <p:cNvSpPr txBox="1"/>
          <p:nvPr/>
        </p:nvSpPr>
        <p:spPr>
          <a:xfrm>
            <a:off x="857250" y="1528775"/>
            <a:ext cx="6086400" cy="6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211D1E"/>
                </a:solidFill>
              </a:rPr>
              <a:t>Use the boxes below to reflect on your passion. Reflect on your interests and how they spark your passion for helping others.</a:t>
            </a:r>
            <a:endParaRPr/>
          </a:p>
        </p:txBody>
      </p:sp>
      <p:sp>
        <p:nvSpPr>
          <p:cNvPr id="94" name="Google Shape;94;p16"/>
          <p:cNvSpPr txBox="1"/>
          <p:nvPr/>
        </p:nvSpPr>
        <p:spPr>
          <a:xfrm>
            <a:off x="928700" y="2400300"/>
            <a:ext cx="28431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What skills do you enjoy developing</a:t>
            </a:r>
            <a:r>
              <a:rPr b="1" lang="en"/>
              <a:t>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6"/>
          <p:cNvSpPr txBox="1"/>
          <p:nvPr/>
        </p:nvSpPr>
        <p:spPr>
          <a:xfrm>
            <a:off x="4010050" y="2400300"/>
            <a:ext cx="28431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Choose 1 skill listed on the left. How does that skill help the world improve?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96" name="Google Shape;96;p16"/>
          <p:cNvSpPr txBox="1"/>
          <p:nvPr/>
        </p:nvSpPr>
        <p:spPr>
          <a:xfrm>
            <a:off x="928700" y="5529263"/>
            <a:ext cx="28431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When have you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used that skill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In a meaningful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way?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6"/>
          <p:cNvSpPr txBox="1"/>
          <p:nvPr/>
        </p:nvSpPr>
        <p:spPr>
          <a:xfrm>
            <a:off x="4010050" y="5529263"/>
            <a:ext cx="28431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How can you</a:t>
            </a:r>
            <a:endParaRPr b="1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d</a:t>
            </a:r>
            <a:r>
              <a:rPr b="1" lang="en"/>
              <a:t>evelop and</a:t>
            </a:r>
            <a:endParaRPr b="1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a</a:t>
            </a:r>
            <a:r>
              <a:rPr b="1" lang="en"/>
              <a:t>nd use that skill</a:t>
            </a:r>
            <a:endParaRPr b="1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i</a:t>
            </a:r>
            <a:r>
              <a:rPr b="1" lang="en"/>
              <a:t>n the future?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