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cabb0e3915_0_38: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cabb0e391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86915b574_0_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86915b57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c8478e56a2_0_2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c8478e56a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cabb0e3915_0_50: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cabb0e391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c86915b574_0_3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c86915b57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8478e56a2_0_65: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8478e56a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c8478e56a2_0_53: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c8478e56a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8478e56a2_0_0: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8478e56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Permission to Panic Book: </a:t>
            </a:r>
            <a:r>
              <a:rPr lang="en"/>
              <a:t>https://www.amazon.com/dp/B08CWBFB6D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cabb0e3915_0_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cabb0e391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86915b574_0_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86915b5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c8478e56a2_0_1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c8478e56a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abb0e3915_0_2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abb0e391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86915b574_0_1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86915b57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8478e56a2_0_3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8478e56a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lookforthegood.org" TargetMode="External"/><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hyperlink" Target="https://www.lookforthegoodproject.org/" TargetMode="External"/><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lookforthegood.org" TargetMode="External"/><Relationship Id="rId4" Type="http://schemas.openxmlformats.org/officeDocument/2006/relationships/image" Target="../media/image7.png"/><Relationship Id="rId5" Type="http://schemas.openxmlformats.org/officeDocument/2006/relationships/hyperlink" Target="https://goboardmaker.com" TargetMode="External"/><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lookforthegood.org" TargetMode="External"/><Relationship Id="rId4" Type="http://schemas.openxmlformats.org/officeDocument/2006/relationships/image" Target="../media/image10.png"/><Relationship Id="rId5" Type="http://schemas.openxmlformats.org/officeDocument/2006/relationships/hyperlink" Target="https://goboardmaker.com" TargetMode="External"/><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lookforthegood.org" TargetMode="External"/><Relationship Id="rId4" Type="http://schemas.openxmlformats.org/officeDocument/2006/relationships/hyperlink" Target="https://www.lookforthegoodproject.org/" TargetMode="External"/><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lookforthegood.org"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goboardmaker.com" TargetMode="External"/><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hyperlink" Target="https://goboardmaker.com" TargetMode="External"/><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947495" y="3324822"/>
            <a:ext cx="3682800" cy="1166400"/>
          </a:xfrm>
          <a:prstGeom prst="rect">
            <a:avLst/>
          </a:prstGeom>
          <a:solidFill>
            <a:srgbClr val="FFFFFF"/>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55" name="Google Shape;55;p13"/>
          <p:cNvSpPr txBox="1"/>
          <p:nvPr/>
        </p:nvSpPr>
        <p:spPr>
          <a:xfrm>
            <a:off x="763275" y="407300"/>
            <a:ext cx="8642100" cy="13212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600"/>
              <a:t>Welcome to the Look for the Good Charging Station!</a:t>
            </a:r>
            <a:endParaRPr b="1" sz="2600"/>
          </a:p>
          <a:p>
            <a:pPr indent="0" lvl="0" marL="0" rtl="0" algn="l">
              <a:spcBef>
                <a:spcPts val="0"/>
              </a:spcBef>
              <a:spcAft>
                <a:spcPts val="0"/>
              </a:spcAft>
              <a:buNone/>
            </a:pPr>
            <a:r>
              <a:t/>
            </a:r>
            <a:endParaRPr sz="900"/>
          </a:p>
          <a:p>
            <a:pPr indent="0" lvl="0" marL="0" rtl="0" algn="ctr">
              <a:spcBef>
                <a:spcPts val="0"/>
              </a:spcBef>
              <a:spcAft>
                <a:spcPts val="0"/>
              </a:spcAft>
              <a:buNone/>
            </a:pPr>
            <a:r>
              <a:rPr lang="en" sz="1800"/>
              <a:t>Our friends at Look for the Good Project have helped us identify four challenging emotions that students may experience on Field Day:</a:t>
            </a:r>
            <a:endParaRPr sz="1800"/>
          </a:p>
        </p:txBody>
      </p:sp>
      <p:sp>
        <p:nvSpPr>
          <p:cNvPr id="56" name="Google Shape;56;p13">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3"/>
          <p:cNvPicPr preferRelativeResize="0"/>
          <p:nvPr/>
        </p:nvPicPr>
        <p:blipFill>
          <a:blip r:embed="rId4">
            <a:alphaModFix/>
          </a:blip>
          <a:stretch>
            <a:fillRect/>
          </a:stretch>
        </p:blipFill>
        <p:spPr>
          <a:xfrm>
            <a:off x="3379725" y="1893125"/>
            <a:ext cx="1523700" cy="1523700"/>
          </a:xfrm>
          <a:prstGeom prst="rect">
            <a:avLst/>
          </a:prstGeom>
          <a:noFill/>
          <a:ln>
            <a:noFill/>
          </a:ln>
        </p:spPr>
      </p:pic>
      <p:pic>
        <p:nvPicPr>
          <p:cNvPr id="58" name="Google Shape;58;p13"/>
          <p:cNvPicPr preferRelativeResize="0"/>
          <p:nvPr/>
        </p:nvPicPr>
        <p:blipFill>
          <a:blip r:embed="rId5">
            <a:alphaModFix/>
          </a:blip>
          <a:stretch>
            <a:fillRect/>
          </a:stretch>
        </p:blipFill>
        <p:spPr>
          <a:xfrm>
            <a:off x="4903425" y="1728488"/>
            <a:ext cx="1688325" cy="1688325"/>
          </a:xfrm>
          <a:prstGeom prst="rect">
            <a:avLst/>
          </a:prstGeom>
          <a:noFill/>
          <a:ln>
            <a:noFill/>
          </a:ln>
        </p:spPr>
      </p:pic>
      <p:pic>
        <p:nvPicPr>
          <p:cNvPr id="59" name="Google Shape;59;p13"/>
          <p:cNvPicPr preferRelativeResize="0"/>
          <p:nvPr/>
        </p:nvPicPr>
        <p:blipFill>
          <a:blip r:embed="rId6">
            <a:alphaModFix/>
          </a:blip>
          <a:stretch>
            <a:fillRect/>
          </a:stretch>
        </p:blipFill>
        <p:spPr>
          <a:xfrm>
            <a:off x="6667950" y="1783213"/>
            <a:ext cx="1578900" cy="1578900"/>
          </a:xfrm>
          <a:prstGeom prst="rect">
            <a:avLst/>
          </a:prstGeom>
          <a:noFill/>
          <a:ln>
            <a:noFill/>
          </a:ln>
        </p:spPr>
      </p:pic>
      <p:sp>
        <p:nvSpPr>
          <p:cNvPr id="60" name="Google Shape;60;p13"/>
          <p:cNvSpPr txBox="1"/>
          <p:nvPr/>
        </p:nvSpPr>
        <p:spPr>
          <a:xfrm>
            <a:off x="1508825" y="3498675"/>
            <a:ext cx="187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Overly Excited</a:t>
            </a:r>
            <a:endParaRPr b="1"/>
          </a:p>
        </p:txBody>
      </p:sp>
      <p:sp>
        <p:nvSpPr>
          <p:cNvPr id="61" name="Google Shape;61;p13"/>
          <p:cNvSpPr txBox="1"/>
          <p:nvPr/>
        </p:nvSpPr>
        <p:spPr>
          <a:xfrm>
            <a:off x="3636525" y="3498675"/>
            <a:ext cx="101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Worried</a:t>
            </a:r>
            <a:endParaRPr b="1"/>
          </a:p>
        </p:txBody>
      </p:sp>
      <p:sp>
        <p:nvSpPr>
          <p:cNvPr id="62" name="Google Shape;62;p13"/>
          <p:cNvSpPr txBox="1"/>
          <p:nvPr/>
        </p:nvSpPr>
        <p:spPr>
          <a:xfrm>
            <a:off x="5187250" y="3498675"/>
            <a:ext cx="126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Frustrated</a:t>
            </a:r>
            <a:endParaRPr b="1"/>
          </a:p>
        </p:txBody>
      </p:sp>
      <p:sp>
        <p:nvSpPr>
          <p:cNvPr id="63" name="Google Shape;63;p13"/>
          <p:cNvSpPr txBox="1"/>
          <p:nvPr/>
        </p:nvSpPr>
        <p:spPr>
          <a:xfrm>
            <a:off x="6736175" y="3498675"/>
            <a:ext cx="1523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Embarrassed</a:t>
            </a:r>
            <a:endParaRPr b="1"/>
          </a:p>
        </p:txBody>
      </p:sp>
      <p:sp>
        <p:nvSpPr>
          <p:cNvPr id="64" name="Google Shape;64;p13"/>
          <p:cNvSpPr txBox="1"/>
          <p:nvPr/>
        </p:nvSpPr>
        <p:spPr>
          <a:xfrm>
            <a:off x="1003425" y="4080413"/>
            <a:ext cx="81618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chemeClr val="lt1"/>
                </a:highlight>
              </a:rPr>
              <a:t>Think of these emotions as little friends who have come to visit.</a:t>
            </a:r>
            <a:endParaRPr sz="1800">
              <a:solidFill>
                <a:srgbClr val="222222"/>
              </a:solidFill>
              <a:highlight>
                <a:schemeClr val="lt1"/>
              </a:highlight>
            </a:endParaRPr>
          </a:p>
          <a:p>
            <a:pPr indent="0" lvl="0" marL="0" rtl="0" algn="ctr">
              <a:spcBef>
                <a:spcPts val="0"/>
              </a:spcBef>
              <a:spcAft>
                <a:spcPts val="0"/>
              </a:spcAft>
              <a:buNone/>
            </a:pPr>
            <a:r>
              <a:rPr lang="en" sz="1800">
                <a:solidFill>
                  <a:srgbClr val="222222"/>
                </a:solidFill>
                <a:highlight>
                  <a:schemeClr val="lt1"/>
                </a:highlight>
              </a:rPr>
              <a:t>Set up a Charging Station for students to make friends with these emotions and use their energy to get focused, motivated, courageous and resilient. </a:t>
            </a:r>
            <a:endParaRPr sz="1800">
              <a:solidFill>
                <a:srgbClr val="222222"/>
              </a:solidFill>
              <a:highlight>
                <a:schemeClr val="lt1"/>
              </a:highlight>
            </a:endParaRPr>
          </a:p>
          <a:p>
            <a:pPr indent="0" lvl="0" marL="0" rtl="0" algn="ctr">
              <a:spcBef>
                <a:spcPts val="0"/>
              </a:spcBef>
              <a:spcAft>
                <a:spcPts val="0"/>
              </a:spcAft>
              <a:buNone/>
            </a:pPr>
            <a:r>
              <a:rPr lang="en" sz="1800">
                <a:solidFill>
                  <a:srgbClr val="222222"/>
                </a:solidFill>
                <a:highlight>
                  <a:srgbClr val="FFFFFF"/>
                </a:highlight>
              </a:rPr>
              <a:t>For more information, visit </a:t>
            </a:r>
            <a:r>
              <a:rPr lang="en" sz="1800" u="sng">
                <a:solidFill>
                  <a:schemeClr val="hlink"/>
                </a:solidFill>
                <a:highlight>
                  <a:srgbClr val="FFFFFF"/>
                </a:highlight>
                <a:hlinkClick r:id="rId7"/>
              </a:rPr>
              <a:t>lookforthegoodproject.org</a:t>
            </a:r>
            <a:r>
              <a:rPr lang="en" sz="1800">
                <a:solidFill>
                  <a:srgbClr val="222222"/>
                </a:solidFill>
                <a:highlight>
                  <a:srgbClr val="FFFFFF"/>
                </a:highlight>
              </a:rPr>
              <a:t>.</a:t>
            </a:r>
            <a:endParaRPr sz="2100"/>
          </a:p>
        </p:txBody>
      </p:sp>
      <p:sp>
        <p:nvSpPr>
          <p:cNvPr id="65" name="Google Shape;65;p13"/>
          <p:cNvSpPr txBox="1"/>
          <p:nvPr/>
        </p:nvSpPr>
        <p:spPr>
          <a:xfrm>
            <a:off x="1792100" y="3715250"/>
            <a:ext cx="1523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Jittery &amp; Scattered</a:t>
            </a:r>
            <a:endParaRPr sz="900"/>
          </a:p>
        </p:txBody>
      </p:sp>
      <p:sp>
        <p:nvSpPr>
          <p:cNvPr id="66" name="Google Shape;66;p13"/>
          <p:cNvSpPr txBox="1"/>
          <p:nvPr/>
        </p:nvSpPr>
        <p:spPr>
          <a:xfrm>
            <a:off x="3597525" y="3739025"/>
            <a:ext cx="123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Afraid &amp; Jumpy</a:t>
            </a:r>
            <a:endParaRPr sz="900"/>
          </a:p>
        </p:txBody>
      </p:sp>
      <p:sp>
        <p:nvSpPr>
          <p:cNvPr id="67" name="Google Shape;67;p13"/>
          <p:cNvSpPr txBox="1"/>
          <p:nvPr/>
        </p:nvSpPr>
        <p:spPr>
          <a:xfrm>
            <a:off x="5051500" y="3739025"/>
            <a:ext cx="1578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Angry</a:t>
            </a:r>
            <a:r>
              <a:rPr lang="en" sz="1100"/>
              <a:t> &amp; Disappointed</a:t>
            </a:r>
            <a:endParaRPr sz="900"/>
          </a:p>
        </p:txBody>
      </p:sp>
      <p:sp>
        <p:nvSpPr>
          <p:cNvPr id="68" name="Google Shape;68;p13"/>
          <p:cNvSpPr txBox="1"/>
          <p:nvPr/>
        </p:nvSpPr>
        <p:spPr>
          <a:xfrm>
            <a:off x="6708575" y="3739025"/>
            <a:ext cx="15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Want to Run &amp; Hide</a:t>
            </a:r>
            <a:endParaRPr sz="1100"/>
          </a:p>
        </p:txBody>
      </p:sp>
      <p:pic>
        <p:nvPicPr>
          <p:cNvPr id="69" name="Google Shape;69;p13"/>
          <p:cNvPicPr preferRelativeResize="0"/>
          <p:nvPr/>
        </p:nvPicPr>
        <p:blipFill>
          <a:blip r:embed="rId8">
            <a:alphaModFix/>
          </a:blip>
          <a:stretch>
            <a:fillRect/>
          </a:stretch>
        </p:blipFill>
        <p:spPr>
          <a:xfrm>
            <a:off x="1458475" y="1720975"/>
            <a:ext cx="1870802" cy="1870802"/>
          </a:xfrm>
          <a:prstGeom prst="rect">
            <a:avLst/>
          </a:prstGeom>
          <a:noFill/>
          <a:ln>
            <a:noFill/>
          </a:ln>
        </p:spPr>
      </p:pic>
      <p:sp>
        <p:nvSpPr>
          <p:cNvPr id="70" name="Google Shape;70;p13"/>
          <p:cNvSpPr txBox="1"/>
          <p:nvPr/>
        </p:nvSpPr>
        <p:spPr>
          <a:xfrm>
            <a:off x="438300" y="5343150"/>
            <a:ext cx="91818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980000"/>
                </a:solidFill>
              </a:rPr>
              <a:t>The wiggles in this Charging Station have been Universally Designed to meet the needs of all students.</a:t>
            </a:r>
            <a:endParaRPr b="1">
              <a:solidFill>
                <a:srgbClr val="98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2"/>
          <p:cNvSpPr txBox="1"/>
          <p:nvPr/>
        </p:nvSpPr>
        <p:spPr>
          <a:xfrm>
            <a:off x="807600" y="383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FRUSTRATED?</a:t>
            </a:r>
            <a:endParaRPr b="1" sz="2300">
              <a:solidFill>
                <a:srgbClr val="222222"/>
              </a:solidFill>
              <a:highlight>
                <a:srgbClr val="FFFFFF"/>
              </a:highlight>
            </a:endParaRPr>
          </a:p>
        </p:txBody>
      </p:sp>
      <p:sp>
        <p:nvSpPr>
          <p:cNvPr id="150" name="Google Shape;150;p22">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22"/>
          <p:cNvPicPr preferRelativeResize="0"/>
          <p:nvPr/>
        </p:nvPicPr>
        <p:blipFill>
          <a:blip r:embed="rId4">
            <a:alphaModFix/>
          </a:blip>
          <a:stretch>
            <a:fillRect/>
          </a:stretch>
        </p:blipFill>
        <p:spPr>
          <a:xfrm>
            <a:off x="1329175" y="1091113"/>
            <a:ext cx="7400050" cy="4669850"/>
          </a:xfrm>
          <a:prstGeom prst="rect">
            <a:avLst/>
          </a:prstGeom>
          <a:noFill/>
          <a:ln>
            <a:noFill/>
          </a:ln>
        </p:spPr>
      </p:pic>
      <p:pic>
        <p:nvPicPr>
          <p:cNvPr id="152" name="Google Shape;152;p22">
            <a:hlinkClick r:id="rId5"/>
          </p:cNvPr>
          <p:cNvPicPr preferRelativeResize="0"/>
          <p:nvPr/>
        </p:nvPicPr>
        <p:blipFill>
          <a:blip r:embed="rId6">
            <a:alphaModFix/>
          </a:blip>
          <a:stretch>
            <a:fillRect/>
          </a:stretch>
        </p:blipFill>
        <p:spPr>
          <a:xfrm>
            <a:off x="4421775" y="841074"/>
            <a:ext cx="1214850" cy="197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3"/>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pic>
        <p:nvPicPr>
          <p:cNvPr id="158" name="Google Shape;158;p23"/>
          <p:cNvPicPr preferRelativeResize="0"/>
          <p:nvPr/>
        </p:nvPicPr>
        <p:blipFill>
          <a:blip r:embed="rId4">
            <a:alphaModFix/>
          </a:blip>
          <a:stretch>
            <a:fillRect/>
          </a:stretch>
        </p:blipFill>
        <p:spPr>
          <a:xfrm>
            <a:off x="1635525" y="405625"/>
            <a:ext cx="1775076" cy="1775076"/>
          </a:xfrm>
          <a:prstGeom prst="rect">
            <a:avLst/>
          </a:prstGeom>
          <a:noFill/>
          <a:ln>
            <a:noFill/>
          </a:ln>
        </p:spPr>
      </p:pic>
      <p:sp>
        <p:nvSpPr>
          <p:cNvPr id="159" name="Google Shape;159;p23"/>
          <p:cNvSpPr txBox="1"/>
          <p:nvPr/>
        </p:nvSpPr>
        <p:spPr>
          <a:xfrm>
            <a:off x="3157000" y="777350"/>
            <a:ext cx="66693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CC0000"/>
                </a:solidFill>
                <a:highlight>
                  <a:srgbClr val="FFFFFF"/>
                </a:highlight>
              </a:rPr>
              <a:t>FRUSTRATION</a:t>
            </a:r>
            <a:r>
              <a:rPr b="1" lang="en" sz="2100">
                <a:solidFill>
                  <a:srgbClr val="222222"/>
                </a:solidFill>
                <a:highlight>
                  <a:srgbClr val="FFFFFF"/>
                </a:highlight>
              </a:rPr>
              <a:t> INTO </a:t>
            </a:r>
            <a:r>
              <a:rPr b="1" lang="en" sz="2100">
                <a:solidFill>
                  <a:srgbClr val="CC0000"/>
                </a:solidFill>
                <a:highlight>
                  <a:srgbClr val="FFFFFF"/>
                </a:highlight>
              </a:rPr>
              <a:t>MOTIVATION</a:t>
            </a:r>
            <a:endParaRPr b="1" sz="2500">
              <a:solidFill>
                <a:srgbClr val="CC0000"/>
              </a:solidFill>
            </a:endParaRPr>
          </a:p>
        </p:txBody>
      </p:sp>
      <p:sp>
        <p:nvSpPr>
          <p:cNvPr id="160" name="Google Shape;160;p23"/>
          <p:cNvSpPr/>
          <p:nvPr/>
        </p:nvSpPr>
        <p:spPr>
          <a:xfrm>
            <a:off x="3233200" y="1405250"/>
            <a:ext cx="6175500" cy="4380300"/>
          </a:xfrm>
          <a:prstGeom prst="roundRect">
            <a:avLst>
              <a:gd fmla="val 16667" name="adj"/>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3"/>
          <p:cNvSpPr txBox="1"/>
          <p:nvPr/>
        </p:nvSpPr>
        <p:spPr>
          <a:xfrm>
            <a:off x="3599950" y="1662725"/>
            <a:ext cx="5412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Frustration</a:t>
            </a:r>
            <a:r>
              <a:rPr b="1" lang="en">
                <a:solidFill>
                  <a:schemeClr val="dk1"/>
                </a:solidFill>
              </a:rPr>
              <a:t> shows up when we’re angry or disappointed about something</a:t>
            </a:r>
            <a:r>
              <a:rPr lang="en">
                <a:solidFill>
                  <a:schemeClr val="dk1"/>
                </a:solidFill>
              </a:rPr>
              <a:t>. It helps us accept a loss or a change and creatively overcome an obstacle.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Here’s how you can</a:t>
            </a:r>
            <a:r>
              <a:rPr lang="en">
                <a:solidFill>
                  <a:schemeClr val="dk1"/>
                </a:solidFill>
              </a:rPr>
              <a:t> </a:t>
            </a:r>
            <a:r>
              <a:rPr b="1" lang="en">
                <a:solidFill>
                  <a:schemeClr val="dk1"/>
                </a:solidFill>
              </a:rPr>
              <a:t>channel your Frustration into Motivation:</a:t>
            </a:r>
            <a:endParaRPr b="1">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Do some of the wiggles from the </a:t>
            </a:r>
            <a:r>
              <a:rPr b="1" lang="en" sz="1300">
                <a:solidFill>
                  <a:schemeClr val="dk1"/>
                </a:solidFill>
              </a:rPr>
              <a:t>Frustrated Wiggle Jar </a:t>
            </a:r>
            <a:r>
              <a:rPr lang="en" sz="1300">
                <a:solidFill>
                  <a:schemeClr val="dk1"/>
                </a:solidFill>
              </a:rPr>
              <a:t>to move the stress out of your body.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Once you’re feeling calmer, take a deep breath.</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Then ask yourself, “What am I frustrated about? What did I want or hope for that didn’t happen? Was there anything I was looking forward to that changed or was much harder than I thought?”</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Normally frustration shows up when an obstacle appears. At first we will try to fight against the obstacle and might even get mad or sad. But you can use your frustration to pivot into a new path. All you have to do is add your creativity. How can you look at this differently? Is there any way to get to the same goal using a different path? What’s still working that you can be grateful for?</a:t>
            </a:r>
            <a:endParaRPr sz="1300">
              <a:solidFill>
                <a:schemeClr val="dk1"/>
              </a:solidFill>
            </a:endParaRPr>
          </a:p>
          <a:p>
            <a:pPr indent="0" lvl="0" marL="0" rtl="0" algn="l">
              <a:spcBef>
                <a:spcPts val="0"/>
              </a:spcBef>
              <a:spcAft>
                <a:spcPts val="0"/>
              </a:spcAft>
              <a:buNone/>
            </a:pPr>
            <a:r>
              <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4"/>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EMBARRASSED</a:t>
            </a:r>
            <a:r>
              <a:rPr b="1" lang="en" sz="2300">
                <a:solidFill>
                  <a:srgbClr val="222222"/>
                </a:solidFill>
                <a:highlight>
                  <a:srgbClr val="FFFFFF"/>
                </a:highlight>
              </a:rPr>
              <a:t>?</a:t>
            </a:r>
            <a:endParaRPr b="1" sz="2300">
              <a:solidFill>
                <a:srgbClr val="222222"/>
              </a:solidFill>
              <a:highlight>
                <a:srgbClr val="FFFFFF"/>
              </a:highlight>
            </a:endParaRPr>
          </a:p>
        </p:txBody>
      </p:sp>
      <p:sp>
        <p:nvSpPr>
          <p:cNvPr id="167" name="Google Shape;167;p24"/>
          <p:cNvSpPr txBox="1"/>
          <p:nvPr/>
        </p:nvSpPr>
        <p:spPr>
          <a:xfrm>
            <a:off x="674550" y="1240400"/>
            <a:ext cx="87093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make mistakes while people are watching and we feel </a:t>
            </a:r>
            <a:r>
              <a:rPr lang="en" sz="1800">
                <a:solidFill>
                  <a:srgbClr val="222222"/>
                </a:solidFill>
                <a:highlight>
                  <a:srgbClr val="FFFFFF"/>
                </a:highlight>
              </a:rPr>
              <a:t>embarrassed</a:t>
            </a:r>
            <a:r>
              <a:rPr lang="en" sz="1800">
                <a:solidFill>
                  <a:srgbClr val="222222"/>
                </a:solidFill>
                <a:highlight>
                  <a:srgbClr val="FFFFFF"/>
                </a:highlight>
              </a:rPr>
              <a:t>. You can turn your </a:t>
            </a:r>
            <a:r>
              <a:rPr b="1" lang="en" sz="1800">
                <a:solidFill>
                  <a:srgbClr val="C27BA0"/>
                </a:solidFill>
                <a:highlight>
                  <a:srgbClr val="FFFFFF"/>
                </a:highlight>
              </a:rPr>
              <a:t>Embarrassment</a:t>
            </a:r>
            <a:r>
              <a:rPr lang="en" sz="1800">
                <a:solidFill>
                  <a:srgbClr val="222222"/>
                </a:solidFill>
                <a:highlight>
                  <a:srgbClr val="FFFFFF"/>
                </a:highlight>
              </a:rPr>
              <a:t> into </a:t>
            </a:r>
            <a:r>
              <a:rPr b="1" lang="en" sz="1800">
                <a:solidFill>
                  <a:srgbClr val="C27BA0"/>
                </a:solidFill>
                <a:highlight>
                  <a:srgbClr val="FFFFFF"/>
                </a:highlight>
              </a:rPr>
              <a:t>Resilience</a:t>
            </a:r>
            <a:r>
              <a:rPr lang="en" sz="1800">
                <a:solidFill>
                  <a:srgbClr val="222222"/>
                </a:solidFill>
                <a:highlight>
                  <a:srgbClr val="FFFFFF"/>
                </a:highlight>
              </a:rPr>
              <a:t> by performing physical activities from the Wiggle Jar! Let’s practice. Perform each activity for 30 seconds. </a:t>
            </a:r>
            <a:r>
              <a:rPr b="1" lang="en" sz="1800">
                <a:solidFill>
                  <a:srgbClr val="274E13"/>
                </a:solidFill>
                <a:highlight>
                  <a:schemeClr val="lt1"/>
                </a:highlight>
              </a:rPr>
              <a:t>When finished</a:t>
            </a:r>
            <a:r>
              <a:rPr lang="en" sz="1800">
                <a:solidFill>
                  <a:srgbClr val="222222"/>
                </a:solidFill>
                <a:highlight>
                  <a:schemeClr val="lt1"/>
                </a:highlight>
              </a:rPr>
              <a:t>, mark this event complete on your scorecard.</a:t>
            </a:r>
            <a:endParaRPr sz="1800">
              <a:solidFill>
                <a:srgbClr val="222222"/>
              </a:solidFill>
              <a:highlight>
                <a:srgbClr val="FFFFFF"/>
              </a:highlight>
            </a:endParaRPr>
          </a:p>
        </p:txBody>
      </p:sp>
      <p:sp>
        <p:nvSpPr>
          <p:cNvPr id="168" name="Google Shape;168;p24"/>
          <p:cNvSpPr txBox="1"/>
          <p:nvPr/>
        </p:nvSpPr>
        <p:spPr>
          <a:xfrm>
            <a:off x="1032750" y="5124250"/>
            <a:ext cx="79932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C27BA0"/>
                </a:solidFill>
                <a:highlight>
                  <a:schemeClr val="lt1"/>
                </a:highlight>
              </a:rPr>
              <a:t>Embarrassment</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C27BA0"/>
                </a:solidFill>
                <a:highlight>
                  <a:schemeClr val="lt1"/>
                </a:highlight>
              </a:rPr>
              <a:t>Resilience</a:t>
            </a:r>
            <a:r>
              <a:rPr lang="en" sz="1700">
                <a:solidFill>
                  <a:srgbClr val="222222"/>
                </a:solidFill>
                <a:highlight>
                  <a:srgbClr val="FFFFFF"/>
                </a:highlight>
              </a:rPr>
              <a:t>!</a:t>
            </a:r>
            <a:endParaRPr sz="1700"/>
          </a:p>
        </p:txBody>
      </p:sp>
      <p:pic>
        <p:nvPicPr>
          <p:cNvPr id="169" name="Google Shape;169;p24"/>
          <p:cNvPicPr preferRelativeResize="0"/>
          <p:nvPr/>
        </p:nvPicPr>
        <p:blipFill>
          <a:blip r:embed="rId3">
            <a:alphaModFix/>
          </a:blip>
          <a:stretch>
            <a:fillRect/>
          </a:stretch>
        </p:blipFill>
        <p:spPr>
          <a:xfrm>
            <a:off x="796122" y="2591940"/>
            <a:ext cx="2942199" cy="2942199"/>
          </a:xfrm>
          <a:prstGeom prst="rect">
            <a:avLst/>
          </a:prstGeom>
          <a:noFill/>
          <a:ln>
            <a:noFill/>
          </a:ln>
        </p:spPr>
      </p:pic>
      <p:sp>
        <p:nvSpPr>
          <p:cNvPr id="170" name="Google Shape;170;p24">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4"/>
          <p:cNvSpPr txBox="1"/>
          <p:nvPr/>
        </p:nvSpPr>
        <p:spPr>
          <a:xfrm>
            <a:off x="3342450" y="2577200"/>
            <a:ext cx="59688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dk1"/>
                </a:solidFill>
              </a:rPr>
              <a:t>Perform all activities with a short rest in between each activity.</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Be silly while you move in place.</a:t>
            </a:r>
            <a:endParaRPr b="1" sz="1500"/>
          </a:p>
          <a:p>
            <a:pPr indent="-323850" lvl="0" marL="457200" rtl="0" algn="l">
              <a:spcBef>
                <a:spcPts val="0"/>
              </a:spcBef>
              <a:spcAft>
                <a:spcPts val="0"/>
              </a:spcAft>
              <a:buSzPts val="1500"/>
              <a:buAutoNum type="arabicPeriod"/>
            </a:pPr>
            <a:r>
              <a:rPr b="1" lang="en" sz="1500"/>
              <a:t>Swim your arms, make it FUN.</a:t>
            </a:r>
            <a:endParaRPr b="1" sz="1500"/>
          </a:p>
          <a:p>
            <a:pPr indent="-323850" lvl="0" marL="457200" rtl="0" algn="l">
              <a:spcBef>
                <a:spcPts val="0"/>
              </a:spcBef>
              <a:spcAft>
                <a:spcPts val="0"/>
              </a:spcAft>
              <a:buSzPts val="1500"/>
              <a:buAutoNum type="arabicPeriod"/>
            </a:pPr>
            <a:r>
              <a:rPr b="1" lang="en" sz="1500"/>
              <a:t>Stand STRONG like your favorite superhero.</a:t>
            </a:r>
            <a:endParaRPr b="1" sz="1500"/>
          </a:p>
          <a:p>
            <a:pPr indent="-323850" lvl="0" marL="457200" rtl="0" algn="l">
              <a:spcBef>
                <a:spcPts val="0"/>
              </a:spcBef>
              <a:spcAft>
                <a:spcPts val="0"/>
              </a:spcAft>
              <a:buSzPts val="1500"/>
              <a:buAutoNum type="arabicPeriod"/>
            </a:pPr>
            <a:r>
              <a:rPr b="1" lang="en" sz="1500"/>
              <a:t>Give yourself a BIG HUG and say…”I did it. I am brave. </a:t>
            </a:r>
            <a:br>
              <a:rPr b="1" lang="en" sz="1500"/>
            </a:br>
            <a:r>
              <a:rPr b="1" lang="en" sz="1500"/>
              <a:t>I am smart. I am tough. I am awesome”.</a:t>
            </a:r>
            <a:endParaRPr b="1" sz="1500"/>
          </a:p>
          <a:p>
            <a:pPr indent="-323850" lvl="0" marL="457200" rtl="0" algn="l">
              <a:spcBef>
                <a:spcPts val="0"/>
              </a:spcBef>
              <a:spcAft>
                <a:spcPts val="0"/>
              </a:spcAft>
              <a:buSzPts val="1500"/>
              <a:buAutoNum type="arabicPeriod"/>
            </a:pPr>
            <a:r>
              <a:rPr b="1" lang="en" sz="1500">
                <a:solidFill>
                  <a:srgbClr val="274E13"/>
                </a:solidFill>
              </a:rPr>
              <a:t>To finish</a:t>
            </a:r>
            <a:r>
              <a:rPr b="1" lang="en" sz="1500"/>
              <a:t>, take slow, deep breaths.</a:t>
            </a:r>
            <a:endParaRPr b="1" sz="1500"/>
          </a:p>
          <a:p>
            <a:pPr indent="0" lvl="0" marL="0" rtl="0" algn="l">
              <a:spcBef>
                <a:spcPts val="0"/>
              </a:spcBef>
              <a:spcAft>
                <a:spcPts val="0"/>
              </a:spcAft>
              <a:buNone/>
            </a:pPr>
            <a:r>
              <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72" name="Google Shape;172;p24"/>
          <p:cNvPicPr preferRelativeResize="0"/>
          <p:nvPr/>
        </p:nvPicPr>
        <p:blipFill>
          <a:blip r:embed="rId7">
            <a:alphaModFix/>
          </a:blip>
          <a:stretch>
            <a:fillRect/>
          </a:stretch>
        </p:blipFill>
        <p:spPr>
          <a:xfrm>
            <a:off x="1505375" y="4242275"/>
            <a:ext cx="1523700" cy="1523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nvSpPr>
        <p:spPr>
          <a:xfrm>
            <a:off x="807600" y="383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EMBARRASSED?</a:t>
            </a:r>
            <a:endParaRPr b="1" sz="2300">
              <a:solidFill>
                <a:srgbClr val="222222"/>
              </a:solidFill>
              <a:highlight>
                <a:srgbClr val="FFFFFF"/>
              </a:highlight>
            </a:endParaRPr>
          </a:p>
        </p:txBody>
      </p:sp>
      <p:sp>
        <p:nvSpPr>
          <p:cNvPr id="178" name="Google Shape;178;p25">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25"/>
          <p:cNvPicPr preferRelativeResize="0"/>
          <p:nvPr/>
        </p:nvPicPr>
        <p:blipFill>
          <a:blip r:embed="rId4">
            <a:alphaModFix/>
          </a:blip>
          <a:stretch>
            <a:fillRect/>
          </a:stretch>
        </p:blipFill>
        <p:spPr>
          <a:xfrm>
            <a:off x="1447175" y="1208500"/>
            <a:ext cx="7164049" cy="4511275"/>
          </a:xfrm>
          <a:prstGeom prst="rect">
            <a:avLst/>
          </a:prstGeom>
          <a:noFill/>
          <a:ln>
            <a:noFill/>
          </a:ln>
        </p:spPr>
      </p:pic>
      <p:pic>
        <p:nvPicPr>
          <p:cNvPr id="180" name="Google Shape;180;p25">
            <a:hlinkClick r:id="rId5"/>
          </p:cNvPr>
          <p:cNvPicPr preferRelativeResize="0"/>
          <p:nvPr/>
        </p:nvPicPr>
        <p:blipFill>
          <a:blip r:embed="rId6">
            <a:alphaModFix/>
          </a:blip>
          <a:stretch>
            <a:fillRect/>
          </a:stretch>
        </p:blipFill>
        <p:spPr>
          <a:xfrm>
            <a:off x="4421775" y="841074"/>
            <a:ext cx="1214850" cy="197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26"/>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sp>
        <p:nvSpPr>
          <p:cNvPr id="186" name="Google Shape;186;p26"/>
          <p:cNvSpPr txBox="1"/>
          <p:nvPr/>
        </p:nvSpPr>
        <p:spPr>
          <a:xfrm>
            <a:off x="3740400" y="777350"/>
            <a:ext cx="4932300" cy="8748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C27BA0"/>
                </a:solidFill>
                <a:highlight>
                  <a:srgbClr val="FFFFFF"/>
                </a:highlight>
              </a:rPr>
              <a:t>EMBARRASSMENT</a:t>
            </a:r>
            <a:r>
              <a:rPr b="1" lang="en" sz="2100">
                <a:solidFill>
                  <a:srgbClr val="222222"/>
                </a:solidFill>
                <a:highlight>
                  <a:srgbClr val="FFFFFF"/>
                </a:highlight>
              </a:rPr>
              <a:t> INTO </a:t>
            </a:r>
            <a:r>
              <a:rPr b="1" lang="en" sz="2100">
                <a:solidFill>
                  <a:srgbClr val="C27BA0"/>
                </a:solidFill>
                <a:highlight>
                  <a:srgbClr val="FFFFFF"/>
                </a:highlight>
              </a:rPr>
              <a:t>RESILIENCE</a:t>
            </a:r>
            <a:endParaRPr b="1" sz="2500">
              <a:solidFill>
                <a:srgbClr val="C27BA0"/>
              </a:solidFill>
            </a:endParaRPr>
          </a:p>
        </p:txBody>
      </p:sp>
      <p:pic>
        <p:nvPicPr>
          <p:cNvPr id="187" name="Google Shape;187;p26"/>
          <p:cNvPicPr preferRelativeResize="0"/>
          <p:nvPr/>
        </p:nvPicPr>
        <p:blipFill>
          <a:blip r:embed="rId4">
            <a:alphaModFix/>
          </a:blip>
          <a:stretch>
            <a:fillRect/>
          </a:stretch>
        </p:blipFill>
        <p:spPr>
          <a:xfrm>
            <a:off x="2079275" y="612800"/>
            <a:ext cx="1661124" cy="1661124"/>
          </a:xfrm>
          <a:prstGeom prst="rect">
            <a:avLst/>
          </a:prstGeom>
          <a:noFill/>
          <a:ln>
            <a:noFill/>
          </a:ln>
        </p:spPr>
      </p:pic>
      <p:sp>
        <p:nvSpPr>
          <p:cNvPr id="188" name="Google Shape;188;p26"/>
          <p:cNvSpPr/>
          <p:nvPr/>
        </p:nvSpPr>
        <p:spPr>
          <a:xfrm>
            <a:off x="3389475" y="1586525"/>
            <a:ext cx="6116700" cy="41796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6"/>
          <p:cNvSpPr txBox="1"/>
          <p:nvPr/>
        </p:nvSpPr>
        <p:spPr>
          <a:xfrm>
            <a:off x="3638900" y="1652150"/>
            <a:ext cx="57309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Embarrassment</a:t>
            </a:r>
            <a:r>
              <a:rPr b="1" lang="en">
                <a:solidFill>
                  <a:schemeClr val="dk1"/>
                </a:solidFill>
              </a:rPr>
              <a:t> shows up when we’re feeling like we’re not enough and don’t belong</a:t>
            </a:r>
            <a:r>
              <a:rPr lang="en">
                <a:solidFill>
                  <a:schemeClr val="dk1"/>
                </a:solidFill>
              </a:rPr>
              <a:t>. It helps us learn how to accept ourselves, bounce back from disappointment, and be kind to others who might be feeling this too. </a:t>
            </a:r>
            <a:r>
              <a:rPr b="1" lang="en">
                <a:solidFill>
                  <a:schemeClr val="dk1"/>
                </a:solidFill>
              </a:rPr>
              <a:t>Here’s how you can</a:t>
            </a:r>
            <a:r>
              <a:rPr lang="en">
                <a:solidFill>
                  <a:schemeClr val="dk1"/>
                </a:solidFill>
              </a:rPr>
              <a:t> </a:t>
            </a:r>
            <a:r>
              <a:rPr b="1" lang="en">
                <a:solidFill>
                  <a:schemeClr val="dk1"/>
                </a:solidFill>
              </a:rPr>
              <a:t>channel your Embarrassment into Resilience:</a:t>
            </a:r>
            <a:endParaRPr b="1">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Do some of the wiggles from the </a:t>
            </a:r>
            <a:r>
              <a:rPr b="1" lang="en" sz="1300">
                <a:solidFill>
                  <a:schemeClr val="dk1"/>
                </a:solidFill>
              </a:rPr>
              <a:t>Embarrassment</a:t>
            </a:r>
            <a:r>
              <a:rPr b="1" lang="en" sz="1300">
                <a:solidFill>
                  <a:schemeClr val="dk1"/>
                </a:solidFill>
              </a:rPr>
              <a:t> Wiggle Jar </a:t>
            </a:r>
            <a:r>
              <a:rPr lang="en" sz="1300">
                <a:solidFill>
                  <a:schemeClr val="dk1"/>
                </a:solidFill>
              </a:rPr>
              <a:t>to move the stress out of your body.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Take a deep breath and let it out slowly.</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Then ask yourself, “What am I embarrassed about? Did I make a mistake or do something wrong? Am I afraid that I will be rejected by my friends and family?”</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Even though you might have made a mistake, YOU are not a mistake. Mistakes are part of learning. Use your embarrassment to recognize where you need to repair a relationship, fix a mistake, or learn how to do something new. The strongest people are the ones who know how to admit to their mistakes and to apologize if needed. When you give yourself permission to fail, you accept yourself fully and give yourself a place to belong.</a:t>
            </a:r>
            <a:endParaRPr sz="1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7"/>
          <p:cNvSpPr txBox="1"/>
          <p:nvPr/>
        </p:nvSpPr>
        <p:spPr>
          <a:xfrm>
            <a:off x="5454325" y="2291425"/>
            <a:ext cx="33993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To learn more about all of your Emotion Friends, check out Look for the Good Project’s Family Workbook.</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u="sng">
                <a:solidFill>
                  <a:schemeClr val="hlink"/>
                </a:solidFill>
                <a:hlinkClick r:id="rId4"/>
              </a:rPr>
              <a:t>lookforthegoodproject.org</a:t>
            </a:r>
            <a:endParaRPr sz="2200"/>
          </a:p>
        </p:txBody>
      </p:sp>
      <p:pic>
        <p:nvPicPr>
          <p:cNvPr id="196" name="Google Shape;196;p27"/>
          <p:cNvPicPr preferRelativeResize="0"/>
          <p:nvPr/>
        </p:nvPicPr>
        <p:blipFill>
          <a:blip r:embed="rId5">
            <a:alphaModFix/>
          </a:blip>
          <a:stretch>
            <a:fillRect/>
          </a:stretch>
        </p:blipFill>
        <p:spPr>
          <a:xfrm>
            <a:off x="564150" y="627476"/>
            <a:ext cx="4980501" cy="4980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14"/>
          <p:cNvPicPr preferRelativeResize="0"/>
          <p:nvPr/>
        </p:nvPicPr>
        <p:blipFill>
          <a:blip r:embed="rId4">
            <a:alphaModFix/>
          </a:blip>
          <a:stretch>
            <a:fillRect/>
          </a:stretch>
        </p:blipFill>
        <p:spPr>
          <a:xfrm>
            <a:off x="703225" y="558050"/>
            <a:ext cx="5188449" cy="5188449"/>
          </a:xfrm>
          <a:prstGeom prst="rect">
            <a:avLst/>
          </a:prstGeom>
          <a:noFill/>
          <a:ln>
            <a:noFill/>
          </a:ln>
        </p:spPr>
      </p:pic>
      <p:sp>
        <p:nvSpPr>
          <p:cNvPr id="77" name="Google Shape;77;p14"/>
          <p:cNvSpPr txBox="1"/>
          <p:nvPr/>
        </p:nvSpPr>
        <p:spPr>
          <a:xfrm>
            <a:off x="5995250" y="795575"/>
            <a:ext cx="35091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Welcome to the</a:t>
            </a:r>
            <a:endParaRPr sz="2000"/>
          </a:p>
          <a:p>
            <a:pPr indent="0" lvl="0" marL="0" rtl="0" algn="ctr">
              <a:spcBef>
                <a:spcPts val="0"/>
              </a:spcBef>
              <a:spcAft>
                <a:spcPts val="0"/>
              </a:spcAft>
              <a:buNone/>
            </a:pPr>
            <a:r>
              <a:rPr b="1" lang="en" sz="2300"/>
              <a:t>LOOK FOR THE GOOD</a:t>
            </a:r>
            <a:endParaRPr b="1" sz="2300"/>
          </a:p>
          <a:p>
            <a:pPr indent="0" lvl="0" marL="0" rtl="0" algn="ctr">
              <a:spcBef>
                <a:spcPts val="0"/>
              </a:spcBef>
              <a:spcAft>
                <a:spcPts val="0"/>
              </a:spcAft>
              <a:buNone/>
            </a:pPr>
            <a:r>
              <a:rPr b="1" lang="en" sz="2300"/>
              <a:t>Charging Station!</a:t>
            </a:r>
            <a:endParaRPr b="1" sz="2300"/>
          </a:p>
        </p:txBody>
      </p:sp>
      <p:sp>
        <p:nvSpPr>
          <p:cNvPr id="78" name="Google Shape;78;p14"/>
          <p:cNvSpPr txBox="1"/>
          <p:nvPr/>
        </p:nvSpPr>
        <p:spPr>
          <a:xfrm>
            <a:off x="6321175" y="2067413"/>
            <a:ext cx="30654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What Emotion Friend has come to visit? When emotions get large, it’s time to recharge.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Use our Wiggle Jars to help you recharge your batteries &amp; transform your stress into strength!</a:t>
            </a:r>
            <a:endParaRPr sz="2000"/>
          </a:p>
        </p:txBody>
      </p:sp>
      <p:sp>
        <p:nvSpPr>
          <p:cNvPr id="79" name="Google Shape;79;p14"/>
          <p:cNvSpPr txBox="1"/>
          <p:nvPr/>
        </p:nvSpPr>
        <p:spPr>
          <a:xfrm>
            <a:off x="4610600" y="5130900"/>
            <a:ext cx="49602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980000"/>
                </a:solidFill>
              </a:rPr>
              <a:t>The wiggles in this Charging Station have been Universally Designed to meet the needs of all students.</a:t>
            </a:r>
            <a:endParaRPr b="1">
              <a:solidFill>
                <a:srgbClr val="98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5"/>
          <p:cNvPicPr preferRelativeResize="0"/>
          <p:nvPr/>
        </p:nvPicPr>
        <p:blipFill>
          <a:blip r:embed="rId3">
            <a:alphaModFix/>
          </a:blip>
          <a:stretch>
            <a:fillRect/>
          </a:stretch>
        </p:blipFill>
        <p:spPr>
          <a:xfrm>
            <a:off x="804887" y="2577200"/>
            <a:ext cx="2897775" cy="2897775"/>
          </a:xfrm>
          <a:prstGeom prst="rect">
            <a:avLst/>
          </a:prstGeom>
          <a:noFill/>
          <a:ln>
            <a:noFill/>
          </a:ln>
        </p:spPr>
      </p:pic>
      <p:sp>
        <p:nvSpPr>
          <p:cNvPr id="85" name="Google Shape;85;p15"/>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OVERLY EXCITED</a:t>
            </a:r>
            <a:r>
              <a:rPr b="1" lang="en" sz="2300">
                <a:solidFill>
                  <a:srgbClr val="222222"/>
                </a:solidFill>
                <a:highlight>
                  <a:srgbClr val="FFFFFF"/>
                </a:highlight>
              </a:rPr>
              <a:t>?</a:t>
            </a:r>
            <a:endParaRPr b="1" sz="2700"/>
          </a:p>
        </p:txBody>
      </p:sp>
      <p:sp>
        <p:nvSpPr>
          <p:cNvPr id="86" name="Google Shape;86;p15"/>
          <p:cNvSpPr txBox="1"/>
          <p:nvPr/>
        </p:nvSpPr>
        <p:spPr>
          <a:xfrm>
            <a:off x="807451" y="1240400"/>
            <a:ext cx="84435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can feel too excited and it’s hard to control our behaviors.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rgbClr val="FFFFFF"/>
                </a:highlight>
              </a:rPr>
              <a:t>You can turn your </a:t>
            </a:r>
            <a:r>
              <a:rPr b="1" lang="en" sz="1800">
                <a:solidFill>
                  <a:srgbClr val="E69138"/>
                </a:solidFill>
                <a:highlight>
                  <a:srgbClr val="FFFFFF"/>
                </a:highlight>
              </a:rPr>
              <a:t>Excitement</a:t>
            </a:r>
            <a:r>
              <a:rPr lang="en" sz="1800">
                <a:solidFill>
                  <a:srgbClr val="222222"/>
                </a:solidFill>
                <a:highlight>
                  <a:srgbClr val="FFFFFF"/>
                </a:highlight>
              </a:rPr>
              <a:t> into </a:t>
            </a:r>
            <a:r>
              <a:rPr b="1" lang="en" sz="1800">
                <a:solidFill>
                  <a:srgbClr val="E69138"/>
                </a:solidFill>
                <a:highlight>
                  <a:srgbClr val="FFFFFF"/>
                </a:highlight>
              </a:rPr>
              <a:t>Focus</a:t>
            </a:r>
            <a:r>
              <a:rPr lang="en" sz="1800">
                <a:solidFill>
                  <a:srgbClr val="222222"/>
                </a:solidFill>
                <a:highlight>
                  <a:srgbClr val="FFFFFF"/>
                </a:highlight>
              </a:rPr>
              <a:t> by performing physical activities from the Wiggle Jar! Let’s practice. Perform each activity for 30 seconds.</a:t>
            </a:r>
            <a:endParaRPr sz="1800">
              <a:solidFill>
                <a:srgbClr val="222222"/>
              </a:solidFill>
              <a:highlight>
                <a:srgbClr val="FFFFFF"/>
              </a:highlight>
            </a:endParaRPr>
          </a:p>
          <a:p>
            <a:pPr indent="0" lvl="0" marL="0" rtl="0" algn="ctr">
              <a:spcBef>
                <a:spcPts val="0"/>
              </a:spcBef>
              <a:spcAft>
                <a:spcPts val="0"/>
              </a:spcAft>
              <a:buNone/>
            </a:pPr>
            <a:r>
              <a:rPr b="1" lang="en" sz="1800">
                <a:solidFill>
                  <a:srgbClr val="0C343D"/>
                </a:solidFill>
                <a:highlight>
                  <a:srgbClr val="FFFFFF"/>
                </a:highlight>
              </a:rPr>
              <a:t>When finished</a:t>
            </a:r>
            <a:r>
              <a:rPr lang="en" sz="1800">
                <a:solidFill>
                  <a:srgbClr val="222222"/>
                </a:solidFill>
                <a:highlight>
                  <a:srgbClr val="FFFFFF"/>
                </a:highlight>
              </a:rPr>
              <a:t>, mark this event complete on your scorecard.</a:t>
            </a:r>
            <a:endParaRPr sz="2100"/>
          </a:p>
        </p:txBody>
      </p:sp>
      <p:sp>
        <p:nvSpPr>
          <p:cNvPr id="87" name="Google Shape;87;p15"/>
          <p:cNvSpPr txBox="1"/>
          <p:nvPr/>
        </p:nvSpPr>
        <p:spPr>
          <a:xfrm>
            <a:off x="1676250" y="5113200"/>
            <a:ext cx="67059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E69138"/>
                </a:solidFill>
                <a:highlight>
                  <a:srgbClr val="FFFFFF"/>
                </a:highlight>
              </a:rPr>
              <a:t>Excitement</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E69138"/>
                </a:solidFill>
                <a:highlight>
                  <a:srgbClr val="FFFFFF"/>
                </a:highlight>
              </a:rPr>
              <a:t>Focus</a:t>
            </a:r>
            <a:r>
              <a:rPr lang="en" sz="1700">
                <a:solidFill>
                  <a:srgbClr val="222222"/>
                </a:solidFill>
                <a:highlight>
                  <a:srgbClr val="FFFFFF"/>
                </a:highlight>
              </a:rPr>
              <a:t>!</a:t>
            </a:r>
            <a:endParaRPr sz="2100"/>
          </a:p>
        </p:txBody>
      </p:sp>
      <p:sp>
        <p:nvSpPr>
          <p:cNvPr id="88" name="Google Shape;88;p15">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txBox="1"/>
          <p:nvPr/>
        </p:nvSpPr>
        <p:spPr>
          <a:xfrm>
            <a:off x="3342450" y="2577200"/>
            <a:ext cx="54981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Perform all activities with a short rest in between each activity.</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Bounce your body up and down.</a:t>
            </a:r>
            <a:endParaRPr b="1" sz="1500"/>
          </a:p>
          <a:p>
            <a:pPr indent="-323850" lvl="0" marL="457200" rtl="0" algn="l">
              <a:spcBef>
                <a:spcPts val="0"/>
              </a:spcBef>
              <a:spcAft>
                <a:spcPts val="0"/>
              </a:spcAft>
              <a:buSzPts val="1500"/>
              <a:buAutoNum type="arabicPeriod"/>
            </a:pPr>
            <a:r>
              <a:rPr b="1" lang="en" sz="1500"/>
              <a:t>Animal walks (e.g.,bear crawl, duck walk).</a:t>
            </a:r>
            <a:endParaRPr b="1" sz="1500"/>
          </a:p>
          <a:p>
            <a:pPr indent="-323850" lvl="0" marL="457200" rtl="0" algn="l">
              <a:spcBef>
                <a:spcPts val="0"/>
              </a:spcBef>
              <a:spcAft>
                <a:spcPts val="0"/>
              </a:spcAft>
              <a:buSzPts val="1500"/>
              <a:buAutoNum type="arabicPeriod"/>
            </a:pPr>
            <a:r>
              <a:rPr b="1" lang="en" sz="1500"/>
              <a:t>Move (e.g., dance, jog, march, wheel) in the space.</a:t>
            </a:r>
            <a:endParaRPr b="1" sz="1500"/>
          </a:p>
          <a:p>
            <a:pPr indent="-323850" lvl="0" marL="457200" rtl="0" algn="l">
              <a:spcBef>
                <a:spcPts val="0"/>
              </a:spcBef>
              <a:spcAft>
                <a:spcPts val="0"/>
              </a:spcAft>
              <a:buSzPts val="1500"/>
              <a:buAutoNum type="arabicPeriod"/>
            </a:pPr>
            <a:r>
              <a:rPr b="1" lang="en" sz="1500"/>
              <a:t>Give yourself a BIG HUG and twist/wiggle.</a:t>
            </a:r>
            <a:endParaRPr b="1" sz="1500"/>
          </a:p>
          <a:p>
            <a:pPr indent="-323850" lvl="0" marL="457200" rtl="0" algn="l">
              <a:spcBef>
                <a:spcPts val="0"/>
              </a:spcBef>
              <a:spcAft>
                <a:spcPts val="0"/>
              </a:spcAft>
              <a:buSzPts val="1500"/>
              <a:buAutoNum type="arabicPeriod"/>
            </a:pPr>
            <a:r>
              <a:rPr b="1" lang="en" sz="1500">
                <a:solidFill>
                  <a:srgbClr val="0C343D"/>
                </a:solidFill>
              </a:rPr>
              <a:t>To finish</a:t>
            </a:r>
            <a:r>
              <a:rPr b="1" lang="en" sz="1500"/>
              <a:t>, take slow, deep breaths.</a:t>
            </a:r>
            <a:endParaRPr b="1" sz="1500"/>
          </a:p>
          <a:p>
            <a:pPr indent="0" lvl="0" marL="0" rtl="0" algn="l">
              <a:spcBef>
                <a:spcPts val="0"/>
              </a:spcBef>
              <a:spcAft>
                <a:spcPts val="0"/>
              </a:spcAft>
              <a:buNone/>
            </a:pPr>
            <a:r>
              <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90" name="Google Shape;90;p15"/>
          <p:cNvPicPr preferRelativeResize="0"/>
          <p:nvPr/>
        </p:nvPicPr>
        <p:blipFill>
          <a:blip r:embed="rId7">
            <a:alphaModFix/>
          </a:blip>
          <a:stretch>
            <a:fillRect/>
          </a:stretch>
        </p:blipFill>
        <p:spPr>
          <a:xfrm>
            <a:off x="1452463" y="4213700"/>
            <a:ext cx="1602600" cy="160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6"/>
          <p:cNvPicPr preferRelativeResize="0"/>
          <p:nvPr/>
        </p:nvPicPr>
        <p:blipFill>
          <a:blip r:embed="rId3">
            <a:alphaModFix/>
          </a:blip>
          <a:stretch>
            <a:fillRect/>
          </a:stretch>
        </p:blipFill>
        <p:spPr>
          <a:xfrm>
            <a:off x="1195388" y="1100300"/>
            <a:ext cx="7667624" cy="4740682"/>
          </a:xfrm>
          <a:prstGeom prst="rect">
            <a:avLst/>
          </a:prstGeom>
          <a:noFill/>
          <a:ln>
            <a:noFill/>
          </a:ln>
        </p:spPr>
      </p:pic>
      <p:sp>
        <p:nvSpPr>
          <p:cNvPr id="96" name="Google Shape;96;p16"/>
          <p:cNvSpPr txBox="1"/>
          <p:nvPr/>
        </p:nvSpPr>
        <p:spPr>
          <a:xfrm>
            <a:off x="1847250" y="446300"/>
            <a:ext cx="6363900" cy="5088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b="1" lang="en" sz="2300">
                <a:solidFill>
                  <a:srgbClr val="222222"/>
                </a:solidFill>
                <a:highlight>
                  <a:srgbClr val="FFFFFF"/>
                </a:highlight>
              </a:rPr>
              <a:t>FEELING SUPER EXCITED?</a:t>
            </a:r>
            <a:endParaRPr b="1" sz="2300">
              <a:solidFill>
                <a:srgbClr val="222222"/>
              </a:solidFill>
              <a:highlight>
                <a:srgbClr val="FFFFFF"/>
              </a:highlight>
            </a:endParaRPr>
          </a:p>
        </p:txBody>
      </p:sp>
      <p:pic>
        <p:nvPicPr>
          <p:cNvPr id="97" name="Google Shape;97;p16">
            <a:hlinkClick r:id="rId4"/>
          </p:cNvPr>
          <p:cNvPicPr preferRelativeResize="0"/>
          <p:nvPr/>
        </p:nvPicPr>
        <p:blipFill>
          <a:blip r:embed="rId5">
            <a:alphaModFix/>
          </a:blip>
          <a:stretch>
            <a:fillRect/>
          </a:stretch>
        </p:blipFill>
        <p:spPr>
          <a:xfrm>
            <a:off x="4421775" y="841074"/>
            <a:ext cx="1214850" cy="197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7"/>
          <p:cNvPicPr preferRelativeResize="0"/>
          <p:nvPr/>
        </p:nvPicPr>
        <p:blipFill>
          <a:blip r:embed="rId3">
            <a:alphaModFix/>
          </a:blip>
          <a:stretch>
            <a:fillRect/>
          </a:stretch>
        </p:blipFill>
        <p:spPr>
          <a:xfrm>
            <a:off x="1516725" y="371475"/>
            <a:ext cx="1868874" cy="1868874"/>
          </a:xfrm>
          <a:prstGeom prst="rect">
            <a:avLst/>
          </a:prstGeom>
          <a:noFill/>
          <a:ln>
            <a:noFill/>
          </a:ln>
        </p:spPr>
      </p:pic>
      <p:pic>
        <p:nvPicPr>
          <p:cNvPr id="103" name="Google Shape;103;p17"/>
          <p:cNvPicPr preferRelativeResize="0"/>
          <p:nvPr/>
        </p:nvPicPr>
        <p:blipFill rotWithShape="1">
          <a:blip r:embed="rId4">
            <a:alphaModFix/>
          </a:blip>
          <a:srcRect b="4951" l="17809" r="-2981" t="0"/>
          <a:stretch/>
        </p:blipFill>
        <p:spPr>
          <a:xfrm>
            <a:off x="355000" y="875350"/>
            <a:ext cx="2878202" cy="4817878"/>
          </a:xfrm>
          <a:prstGeom prst="rect">
            <a:avLst/>
          </a:prstGeom>
          <a:noFill/>
          <a:ln>
            <a:noFill/>
          </a:ln>
        </p:spPr>
      </p:pic>
      <p:sp>
        <p:nvSpPr>
          <p:cNvPr id="104" name="Google Shape;104;p17"/>
          <p:cNvSpPr txBox="1"/>
          <p:nvPr/>
        </p:nvSpPr>
        <p:spPr>
          <a:xfrm>
            <a:off x="3233200" y="777350"/>
            <a:ext cx="63522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E69138"/>
                </a:solidFill>
                <a:highlight>
                  <a:srgbClr val="FFFFFF"/>
                </a:highlight>
              </a:rPr>
              <a:t>EXCITEMENT</a:t>
            </a:r>
            <a:r>
              <a:rPr b="1" lang="en" sz="2100">
                <a:solidFill>
                  <a:srgbClr val="222222"/>
                </a:solidFill>
                <a:highlight>
                  <a:srgbClr val="FFFFFF"/>
                </a:highlight>
              </a:rPr>
              <a:t> INTO </a:t>
            </a:r>
            <a:r>
              <a:rPr b="1" lang="en" sz="2100">
                <a:solidFill>
                  <a:srgbClr val="E69138"/>
                </a:solidFill>
                <a:highlight>
                  <a:srgbClr val="FFFFFF"/>
                </a:highlight>
              </a:rPr>
              <a:t>FOCUS</a:t>
            </a:r>
            <a:endParaRPr b="1" sz="2500">
              <a:solidFill>
                <a:srgbClr val="E69138"/>
              </a:solidFill>
            </a:endParaRPr>
          </a:p>
        </p:txBody>
      </p:sp>
      <p:sp>
        <p:nvSpPr>
          <p:cNvPr id="105" name="Google Shape;105;p17"/>
          <p:cNvSpPr/>
          <p:nvPr/>
        </p:nvSpPr>
        <p:spPr>
          <a:xfrm>
            <a:off x="3233200" y="1481450"/>
            <a:ext cx="6146400" cy="4287600"/>
          </a:xfrm>
          <a:prstGeom prst="roundRect">
            <a:avLst>
              <a:gd fmla="val 16667" name="adj"/>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txBox="1"/>
          <p:nvPr/>
        </p:nvSpPr>
        <p:spPr>
          <a:xfrm>
            <a:off x="3590225" y="1687600"/>
            <a:ext cx="5412000" cy="458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Excitement arrives with a whoosh of energy that feels great! </a:t>
            </a:r>
            <a:r>
              <a:rPr lang="en"/>
              <a:t>But if you don’t channel this energy into some sort of activity, all the excitement can add up and make you feel </a:t>
            </a:r>
            <a:r>
              <a:rPr lang="en"/>
              <a:t>jittery</a:t>
            </a:r>
            <a:r>
              <a:rPr lang="en"/>
              <a:t> and scattered. It’s kind of like when you eat too much sugar. Since this can make it hard to control behavior, too much excitement can be really challenging.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Here’s how you can</a:t>
            </a:r>
            <a:r>
              <a:rPr lang="en"/>
              <a:t> </a:t>
            </a:r>
            <a:r>
              <a:rPr b="1" lang="en"/>
              <a:t>channel your Excitement into Focus:</a:t>
            </a:r>
            <a:endParaRPr b="1"/>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eriod"/>
            </a:pPr>
            <a:r>
              <a:rPr lang="en" sz="1300"/>
              <a:t>Do some of the wiggles from the </a:t>
            </a:r>
            <a:r>
              <a:rPr b="1" lang="en" sz="1300"/>
              <a:t>Excited Wiggle Jar </a:t>
            </a:r>
            <a:r>
              <a:rPr lang="en" sz="1300"/>
              <a:t>to move some of the energy through your body.</a:t>
            </a:r>
            <a:endParaRPr sz="1300"/>
          </a:p>
          <a:p>
            <a:pPr indent="-311150" lvl="0" marL="457200" rtl="0" algn="l">
              <a:spcBef>
                <a:spcPts val="0"/>
              </a:spcBef>
              <a:spcAft>
                <a:spcPts val="0"/>
              </a:spcAft>
              <a:buSzPts val="1300"/>
              <a:buAutoNum type="arabicPeriod"/>
            </a:pPr>
            <a:r>
              <a:rPr lang="en" sz="1300"/>
              <a:t>Once you are feeling calmer, take a deep breath.</a:t>
            </a:r>
            <a:endParaRPr sz="1300"/>
          </a:p>
          <a:p>
            <a:pPr indent="-311150" lvl="0" marL="457200" rtl="0" algn="l">
              <a:spcBef>
                <a:spcPts val="0"/>
              </a:spcBef>
              <a:spcAft>
                <a:spcPts val="0"/>
              </a:spcAft>
              <a:buSzPts val="1300"/>
              <a:buAutoNum type="arabicPeriod"/>
            </a:pPr>
            <a:r>
              <a:rPr lang="en" sz="1300"/>
              <a:t>Then ask yourself, “What am I excited about? Is there anything I am looking forward to? What is one thing I can do right now to make sure that happens?”</a:t>
            </a:r>
            <a:endParaRPr sz="1300"/>
          </a:p>
          <a:p>
            <a:pPr indent="-311150" lvl="0" marL="457200" rtl="0" algn="l">
              <a:spcBef>
                <a:spcPts val="0"/>
              </a:spcBef>
              <a:spcAft>
                <a:spcPts val="0"/>
              </a:spcAft>
              <a:buSzPts val="1300"/>
              <a:buAutoNum type="arabicPeriod"/>
            </a:pPr>
            <a:r>
              <a:rPr lang="en" sz="1300"/>
              <a:t>Create a goal and then channel all your excited energy into </a:t>
            </a:r>
            <a:r>
              <a:rPr lang="en" sz="1300"/>
              <a:t>achieving</a:t>
            </a:r>
            <a:r>
              <a:rPr lang="en" sz="1300"/>
              <a:t> this goal! You can do it!!</a:t>
            </a:r>
            <a:endParaRPr sz="13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sz="1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WORRIED?</a:t>
            </a:r>
            <a:endParaRPr b="1" sz="2300">
              <a:solidFill>
                <a:srgbClr val="222222"/>
              </a:solidFill>
              <a:highlight>
                <a:srgbClr val="FFFFFF"/>
              </a:highlight>
            </a:endParaRPr>
          </a:p>
        </p:txBody>
      </p:sp>
      <p:sp>
        <p:nvSpPr>
          <p:cNvPr id="112" name="Google Shape;112;p18"/>
          <p:cNvSpPr txBox="1"/>
          <p:nvPr/>
        </p:nvSpPr>
        <p:spPr>
          <a:xfrm>
            <a:off x="807451" y="1240400"/>
            <a:ext cx="84435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want to participate but we’re worried we might not do things right. You can turn your </a:t>
            </a:r>
            <a:r>
              <a:rPr b="1" lang="en" sz="1800">
                <a:solidFill>
                  <a:srgbClr val="8E7CC3"/>
                </a:solidFill>
                <a:highlight>
                  <a:srgbClr val="FFFFFF"/>
                </a:highlight>
              </a:rPr>
              <a:t>Worry</a:t>
            </a:r>
            <a:r>
              <a:rPr lang="en" sz="1800">
                <a:solidFill>
                  <a:srgbClr val="222222"/>
                </a:solidFill>
                <a:highlight>
                  <a:srgbClr val="FFFFFF"/>
                </a:highlight>
              </a:rPr>
              <a:t> into </a:t>
            </a:r>
            <a:r>
              <a:rPr b="1" lang="en" sz="1800">
                <a:solidFill>
                  <a:srgbClr val="8E7CC3"/>
                </a:solidFill>
                <a:highlight>
                  <a:srgbClr val="FFFFFF"/>
                </a:highlight>
              </a:rPr>
              <a:t>Courage</a:t>
            </a:r>
            <a:r>
              <a:rPr lang="en" sz="1800">
                <a:solidFill>
                  <a:srgbClr val="222222"/>
                </a:solidFill>
                <a:highlight>
                  <a:srgbClr val="FFFFFF"/>
                </a:highlight>
              </a:rPr>
              <a:t> by performing physical activities from the Wiggle Jar! Let’s practice. Perform each activity for 30 seconds.</a:t>
            </a:r>
            <a:endParaRPr sz="1800">
              <a:solidFill>
                <a:srgbClr val="222222"/>
              </a:solidFill>
              <a:highlight>
                <a:srgbClr val="FFFFFF"/>
              </a:highlight>
            </a:endParaRPr>
          </a:p>
          <a:p>
            <a:pPr indent="0" lvl="0" marL="0" rtl="0" algn="ctr">
              <a:spcBef>
                <a:spcPts val="0"/>
              </a:spcBef>
              <a:spcAft>
                <a:spcPts val="0"/>
              </a:spcAft>
              <a:buNone/>
            </a:pPr>
            <a:r>
              <a:rPr b="1" lang="en" sz="1800">
                <a:solidFill>
                  <a:srgbClr val="274E13"/>
                </a:solidFill>
                <a:highlight>
                  <a:schemeClr val="lt1"/>
                </a:highlight>
              </a:rPr>
              <a:t>When finished</a:t>
            </a:r>
            <a:r>
              <a:rPr lang="en" sz="1800">
                <a:solidFill>
                  <a:srgbClr val="222222"/>
                </a:solidFill>
                <a:highlight>
                  <a:schemeClr val="lt1"/>
                </a:highlight>
              </a:rPr>
              <a:t>, mark this event complete on your scorecard.</a:t>
            </a:r>
            <a:endParaRPr sz="1800">
              <a:solidFill>
                <a:srgbClr val="222222"/>
              </a:solidFill>
              <a:highlight>
                <a:srgbClr val="FFFFFF"/>
              </a:highlight>
            </a:endParaRPr>
          </a:p>
        </p:txBody>
      </p:sp>
      <p:sp>
        <p:nvSpPr>
          <p:cNvPr id="113" name="Google Shape;113;p18"/>
          <p:cNvSpPr txBox="1"/>
          <p:nvPr/>
        </p:nvSpPr>
        <p:spPr>
          <a:xfrm>
            <a:off x="1676250" y="5113200"/>
            <a:ext cx="67059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8E7CC3"/>
                </a:solidFill>
                <a:highlight>
                  <a:srgbClr val="FFFFFF"/>
                </a:highlight>
              </a:rPr>
              <a:t>Worry</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8E7CC3"/>
                </a:solidFill>
                <a:highlight>
                  <a:srgbClr val="FFFFFF"/>
                </a:highlight>
              </a:rPr>
              <a:t>Courage</a:t>
            </a:r>
            <a:r>
              <a:rPr lang="en" sz="1700">
                <a:solidFill>
                  <a:srgbClr val="222222"/>
                </a:solidFill>
                <a:highlight>
                  <a:srgbClr val="FFFFFF"/>
                </a:highlight>
              </a:rPr>
              <a:t>!</a:t>
            </a:r>
            <a:endParaRPr sz="2100"/>
          </a:p>
        </p:txBody>
      </p:sp>
      <p:pic>
        <p:nvPicPr>
          <p:cNvPr id="114" name="Google Shape;114;p18"/>
          <p:cNvPicPr preferRelativeResize="0"/>
          <p:nvPr/>
        </p:nvPicPr>
        <p:blipFill>
          <a:blip r:embed="rId3">
            <a:alphaModFix/>
          </a:blip>
          <a:stretch>
            <a:fillRect/>
          </a:stretch>
        </p:blipFill>
        <p:spPr>
          <a:xfrm>
            <a:off x="780667" y="2591940"/>
            <a:ext cx="2935047" cy="2935047"/>
          </a:xfrm>
          <a:prstGeom prst="rect">
            <a:avLst/>
          </a:prstGeom>
          <a:noFill/>
          <a:ln>
            <a:noFill/>
          </a:ln>
        </p:spPr>
      </p:pic>
      <p:sp>
        <p:nvSpPr>
          <p:cNvPr id="115" name="Google Shape;115;p18">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txBox="1"/>
          <p:nvPr/>
        </p:nvSpPr>
        <p:spPr>
          <a:xfrm>
            <a:off x="3342450" y="2577200"/>
            <a:ext cx="61476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dk1"/>
                </a:solidFill>
              </a:rPr>
              <a:t>Perform all activities with a short rest in between each activity.</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Make your body BIG and make your body SMALL. </a:t>
            </a:r>
            <a:endParaRPr b="1" sz="1500"/>
          </a:p>
          <a:p>
            <a:pPr indent="-323850" lvl="0" marL="457200" rtl="0" algn="l">
              <a:spcBef>
                <a:spcPts val="0"/>
              </a:spcBef>
              <a:spcAft>
                <a:spcPts val="0"/>
              </a:spcAft>
              <a:buSzPts val="1500"/>
              <a:buAutoNum type="arabicPeriod"/>
            </a:pPr>
            <a:r>
              <a:rPr b="1" lang="en" sz="1500"/>
              <a:t>Do windmill toe touches or trunk twists.</a:t>
            </a:r>
            <a:endParaRPr b="1" sz="1500"/>
          </a:p>
          <a:p>
            <a:pPr indent="-323850" lvl="0" marL="457200" rtl="0" algn="l">
              <a:spcBef>
                <a:spcPts val="0"/>
              </a:spcBef>
              <a:spcAft>
                <a:spcPts val="0"/>
              </a:spcAft>
              <a:buSzPts val="1500"/>
              <a:buAutoNum type="arabicPeriod"/>
            </a:pPr>
            <a:r>
              <a:rPr b="1" lang="en" sz="1500"/>
              <a:t>Stand tall like a giant pencil.</a:t>
            </a:r>
            <a:endParaRPr b="1" sz="1500"/>
          </a:p>
          <a:p>
            <a:pPr indent="-323850" lvl="0" marL="457200" rtl="0" algn="l">
              <a:spcBef>
                <a:spcPts val="0"/>
              </a:spcBef>
              <a:spcAft>
                <a:spcPts val="0"/>
              </a:spcAft>
              <a:buSzPts val="1500"/>
              <a:buAutoNum type="arabicPeriod"/>
            </a:pPr>
            <a:r>
              <a:rPr b="1" lang="en" sz="1500"/>
              <a:t>Give yourself a BIG HUG and twist &amp; giggle. </a:t>
            </a:r>
            <a:endParaRPr b="1" sz="1500"/>
          </a:p>
          <a:p>
            <a:pPr indent="-323850" lvl="0" marL="457200" rtl="0" algn="l">
              <a:spcBef>
                <a:spcPts val="0"/>
              </a:spcBef>
              <a:spcAft>
                <a:spcPts val="0"/>
              </a:spcAft>
              <a:buSzPts val="1500"/>
              <a:buAutoNum type="arabicPeriod"/>
            </a:pPr>
            <a:r>
              <a:rPr b="1" lang="en" sz="1500">
                <a:solidFill>
                  <a:srgbClr val="274E13"/>
                </a:solidFill>
              </a:rPr>
              <a:t>To finish</a:t>
            </a:r>
            <a:r>
              <a:rPr b="1" lang="en" sz="1500"/>
              <a:t>, take slow, deep breaths.</a:t>
            </a:r>
            <a:endParaRPr b="1" sz="1500"/>
          </a:p>
          <a:p>
            <a:pPr indent="0" lvl="0" marL="0" rtl="0" algn="l">
              <a:spcBef>
                <a:spcPts val="0"/>
              </a:spcBef>
              <a:spcAft>
                <a:spcPts val="0"/>
              </a:spcAft>
              <a:buNone/>
            </a:pPr>
            <a:r>
              <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17" name="Google Shape;117;p18"/>
          <p:cNvPicPr preferRelativeResize="0"/>
          <p:nvPr/>
        </p:nvPicPr>
        <p:blipFill>
          <a:blip r:embed="rId7">
            <a:alphaModFix/>
          </a:blip>
          <a:stretch>
            <a:fillRect/>
          </a:stretch>
        </p:blipFill>
        <p:spPr>
          <a:xfrm>
            <a:off x="1446900" y="4215525"/>
            <a:ext cx="1602600" cy="160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9"/>
          <p:cNvPicPr preferRelativeResize="0"/>
          <p:nvPr/>
        </p:nvPicPr>
        <p:blipFill>
          <a:blip r:embed="rId3">
            <a:alphaModFix/>
          </a:blip>
          <a:stretch>
            <a:fillRect/>
          </a:stretch>
        </p:blipFill>
        <p:spPr>
          <a:xfrm>
            <a:off x="1346475" y="1224550"/>
            <a:ext cx="7365450" cy="4529626"/>
          </a:xfrm>
          <a:prstGeom prst="rect">
            <a:avLst/>
          </a:prstGeom>
          <a:noFill/>
          <a:ln>
            <a:noFill/>
          </a:ln>
        </p:spPr>
      </p:pic>
      <p:sp>
        <p:nvSpPr>
          <p:cNvPr id="123" name="Google Shape;123;p19"/>
          <p:cNvSpPr txBox="1"/>
          <p:nvPr/>
        </p:nvSpPr>
        <p:spPr>
          <a:xfrm>
            <a:off x="895350" y="357425"/>
            <a:ext cx="8267700" cy="9687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b="1" lang="en" sz="2300">
                <a:solidFill>
                  <a:srgbClr val="222222"/>
                </a:solidFill>
                <a:highlight>
                  <a:srgbClr val="FFFFFF"/>
                </a:highlight>
              </a:rPr>
              <a:t>FEELING WORRIED?</a:t>
            </a:r>
            <a:endParaRPr b="1" sz="2300">
              <a:solidFill>
                <a:srgbClr val="222222"/>
              </a:solidFill>
              <a:highlight>
                <a:srgbClr val="FFFFFF"/>
              </a:highlight>
            </a:endParaRPr>
          </a:p>
          <a:p>
            <a:pPr indent="0" lvl="0" marL="0" rtl="0" algn="l">
              <a:lnSpc>
                <a:spcPct val="115000"/>
              </a:lnSpc>
              <a:spcBef>
                <a:spcPts val="0"/>
              </a:spcBef>
              <a:spcAft>
                <a:spcPts val="0"/>
              </a:spcAft>
              <a:buNone/>
            </a:pPr>
            <a:r>
              <a:t/>
            </a:r>
            <a:endParaRPr sz="1100"/>
          </a:p>
        </p:txBody>
      </p:sp>
      <p:pic>
        <p:nvPicPr>
          <p:cNvPr id="124" name="Google Shape;124;p19">
            <a:hlinkClick r:id="rId4"/>
          </p:cNvPr>
          <p:cNvPicPr preferRelativeResize="0"/>
          <p:nvPr/>
        </p:nvPicPr>
        <p:blipFill>
          <a:blip r:embed="rId5">
            <a:alphaModFix/>
          </a:blip>
          <a:stretch>
            <a:fillRect/>
          </a:stretch>
        </p:blipFill>
        <p:spPr>
          <a:xfrm>
            <a:off x="4421775" y="917274"/>
            <a:ext cx="1214850" cy="197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0"/>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sp>
        <p:nvSpPr>
          <p:cNvPr id="130" name="Google Shape;130;p20"/>
          <p:cNvSpPr txBox="1"/>
          <p:nvPr/>
        </p:nvSpPr>
        <p:spPr>
          <a:xfrm>
            <a:off x="3233200" y="777350"/>
            <a:ext cx="63522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a:t>
            </a:r>
            <a:r>
              <a:rPr b="1" lang="en" sz="2100">
                <a:solidFill>
                  <a:srgbClr val="222222"/>
                </a:solidFill>
                <a:highlight>
                  <a:srgbClr val="FFFFFF"/>
                </a:highlight>
              </a:rPr>
              <a:t> YOUR </a:t>
            </a:r>
            <a:r>
              <a:rPr b="1" lang="en" sz="2100">
                <a:solidFill>
                  <a:srgbClr val="8E7CC3"/>
                </a:solidFill>
                <a:highlight>
                  <a:srgbClr val="FFFFFF"/>
                </a:highlight>
              </a:rPr>
              <a:t>WORRY</a:t>
            </a:r>
            <a:r>
              <a:rPr b="1" lang="en" sz="2100">
                <a:solidFill>
                  <a:srgbClr val="222222"/>
                </a:solidFill>
                <a:highlight>
                  <a:srgbClr val="FFFFFF"/>
                </a:highlight>
              </a:rPr>
              <a:t> INTO </a:t>
            </a:r>
            <a:r>
              <a:rPr b="1" lang="en" sz="2100">
                <a:solidFill>
                  <a:srgbClr val="8E7CC3"/>
                </a:solidFill>
                <a:highlight>
                  <a:srgbClr val="FFFFFF"/>
                </a:highlight>
              </a:rPr>
              <a:t>COURAGE</a:t>
            </a:r>
            <a:endParaRPr b="1" sz="2500">
              <a:solidFill>
                <a:srgbClr val="8E7CC3"/>
              </a:solidFill>
            </a:endParaRPr>
          </a:p>
        </p:txBody>
      </p:sp>
      <p:pic>
        <p:nvPicPr>
          <p:cNvPr id="131" name="Google Shape;131;p20"/>
          <p:cNvPicPr preferRelativeResize="0"/>
          <p:nvPr/>
        </p:nvPicPr>
        <p:blipFill>
          <a:blip r:embed="rId4">
            <a:alphaModFix/>
          </a:blip>
          <a:stretch>
            <a:fillRect/>
          </a:stretch>
        </p:blipFill>
        <p:spPr>
          <a:xfrm>
            <a:off x="1688450" y="443650"/>
            <a:ext cx="1699026" cy="1699026"/>
          </a:xfrm>
          <a:prstGeom prst="rect">
            <a:avLst/>
          </a:prstGeom>
          <a:noFill/>
          <a:ln>
            <a:noFill/>
          </a:ln>
        </p:spPr>
      </p:pic>
      <p:sp>
        <p:nvSpPr>
          <p:cNvPr id="132" name="Google Shape;132;p20"/>
          <p:cNvSpPr/>
          <p:nvPr/>
        </p:nvSpPr>
        <p:spPr>
          <a:xfrm>
            <a:off x="3233200" y="1481450"/>
            <a:ext cx="6087900" cy="4287600"/>
          </a:xfrm>
          <a:prstGeom prst="roundRect">
            <a:avLst>
              <a:gd fmla="val 16667" name="adj"/>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txBox="1"/>
          <p:nvPr/>
        </p:nvSpPr>
        <p:spPr>
          <a:xfrm>
            <a:off x="3590225" y="1611400"/>
            <a:ext cx="5412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Worry shows up when we need to pay attention</a:t>
            </a:r>
            <a:r>
              <a:rPr lang="en"/>
              <a:t>. It helps us stay alert and get prepared. When we’re competing or playing a sport, it’s normal to feel worried.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Here’s how you can</a:t>
            </a:r>
            <a:r>
              <a:rPr lang="en"/>
              <a:t> </a:t>
            </a:r>
            <a:r>
              <a:rPr b="1" lang="en"/>
              <a:t>channel</a:t>
            </a:r>
            <a:r>
              <a:rPr b="1" lang="en"/>
              <a:t> your Worry into Courage:</a:t>
            </a:r>
            <a:endParaRPr b="1"/>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eriod"/>
            </a:pPr>
            <a:r>
              <a:rPr lang="en" sz="1300"/>
              <a:t>Do some of the wiggles from the </a:t>
            </a:r>
            <a:r>
              <a:rPr b="1" lang="en" sz="1300"/>
              <a:t>Worried</a:t>
            </a:r>
            <a:r>
              <a:rPr b="1" lang="en" sz="1300"/>
              <a:t> Wiggle Jar </a:t>
            </a:r>
            <a:r>
              <a:rPr lang="en" sz="1300"/>
              <a:t>to move some of your stress energy out of your body. </a:t>
            </a:r>
            <a:endParaRPr sz="1300"/>
          </a:p>
          <a:p>
            <a:pPr indent="-311150" lvl="0" marL="457200" rtl="0" algn="l">
              <a:spcBef>
                <a:spcPts val="0"/>
              </a:spcBef>
              <a:spcAft>
                <a:spcPts val="0"/>
              </a:spcAft>
              <a:buSzPts val="1300"/>
              <a:buAutoNum type="arabicPeriod"/>
            </a:pPr>
            <a:r>
              <a:rPr lang="en" sz="1300">
                <a:solidFill>
                  <a:schemeClr val="dk1"/>
                </a:solidFill>
              </a:rPr>
              <a:t>Once you’re feeling calmer, take a deep breath.</a:t>
            </a:r>
            <a:endParaRPr sz="1300"/>
          </a:p>
          <a:p>
            <a:pPr indent="-311150" lvl="0" marL="457200" rtl="0" algn="l">
              <a:spcBef>
                <a:spcPts val="0"/>
              </a:spcBef>
              <a:spcAft>
                <a:spcPts val="0"/>
              </a:spcAft>
              <a:buSzPts val="1300"/>
              <a:buAutoNum type="arabicPeriod"/>
            </a:pPr>
            <a:r>
              <a:rPr lang="en" sz="1300"/>
              <a:t>Then ask yourself, “What am I worried about? </a:t>
            </a:r>
            <a:r>
              <a:rPr lang="en" sz="1300">
                <a:solidFill>
                  <a:schemeClr val="dk1"/>
                </a:solidFill>
              </a:rPr>
              <a:t>Am I afraid to fail or make a mistake?</a:t>
            </a:r>
            <a:r>
              <a:rPr lang="en" sz="1300"/>
              <a:t> Do I need more information on how to do an activity? Am I afraid to ask for help?”</a:t>
            </a:r>
            <a:endParaRPr sz="1300"/>
          </a:p>
          <a:p>
            <a:pPr indent="-311150" lvl="0" marL="457200" rtl="0" algn="l">
              <a:spcBef>
                <a:spcPts val="0"/>
              </a:spcBef>
              <a:spcAft>
                <a:spcPts val="0"/>
              </a:spcAft>
              <a:buSzPts val="1300"/>
              <a:buAutoNum type="arabicPeriod"/>
            </a:pPr>
            <a:r>
              <a:rPr lang="en" sz="1300"/>
              <a:t>It takes courage to try new things and to be open to making mistakes. Making mistakes is part of learning process. So is asking for help. Use the power of “Yet” to transform the worry of failing into the courage of trying: “I can’t do this YET, I’m not good at this YET, I don’t </a:t>
            </a:r>
            <a:r>
              <a:rPr lang="en" sz="1300"/>
              <a:t>understand</a:t>
            </a:r>
            <a:r>
              <a:rPr lang="en" sz="1300"/>
              <a:t> this YET.”</a:t>
            </a:r>
            <a:endParaRPr sz="1300"/>
          </a:p>
          <a:p>
            <a:pPr indent="0" lvl="0" marL="457200" rtl="0" algn="l">
              <a:spcBef>
                <a:spcPts val="0"/>
              </a:spcBef>
              <a:spcAft>
                <a:spcPts val="0"/>
              </a:spcAft>
              <a:buNone/>
            </a:pPr>
            <a:r>
              <a:rPr b="1" i="1" lang="en" sz="1300">
                <a:solidFill>
                  <a:schemeClr val="dk1"/>
                </a:solidFill>
              </a:rPr>
              <a:t>The only failure is not being willing to try.</a:t>
            </a:r>
            <a:endParaRPr b="1" i="1" sz="1300"/>
          </a:p>
          <a:p>
            <a:pPr indent="0" lvl="0" marL="0" rtl="0" algn="l">
              <a:spcBef>
                <a:spcPts val="0"/>
              </a:spcBef>
              <a:spcAft>
                <a:spcPts val="0"/>
              </a:spcAft>
              <a:buNone/>
            </a:pPr>
            <a:r>
              <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FRUSTRATED</a:t>
            </a:r>
            <a:r>
              <a:rPr b="1" lang="en" sz="2300">
                <a:solidFill>
                  <a:srgbClr val="222222"/>
                </a:solidFill>
                <a:highlight>
                  <a:srgbClr val="FFFFFF"/>
                </a:highlight>
              </a:rPr>
              <a:t>?</a:t>
            </a:r>
            <a:endParaRPr b="1" sz="2300">
              <a:solidFill>
                <a:srgbClr val="222222"/>
              </a:solidFill>
              <a:highlight>
                <a:srgbClr val="FFFFFF"/>
              </a:highlight>
            </a:endParaRPr>
          </a:p>
        </p:txBody>
      </p:sp>
      <p:sp>
        <p:nvSpPr>
          <p:cNvPr id="139" name="Google Shape;139;p21"/>
          <p:cNvSpPr txBox="1"/>
          <p:nvPr/>
        </p:nvSpPr>
        <p:spPr>
          <a:xfrm>
            <a:off x="773850" y="1240400"/>
            <a:ext cx="85110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try really hard but things don’t turn out exactly the way we want. You can turn your </a:t>
            </a:r>
            <a:r>
              <a:rPr b="1" lang="en" sz="1800">
                <a:solidFill>
                  <a:srgbClr val="CC0000"/>
                </a:solidFill>
                <a:highlight>
                  <a:srgbClr val="FFFFFF"/>
                </a:highlight>
              </a:rPr>
              <a:t>Frustration</a:t>
            </a:r>
            <a:r>
              <a:rPr lang="en" sz="1800">
                <a:solidFill>
                  <a:srgbClr val="222222"/>
                </a:solidFill>
                <a:highlight>
                  <a:srgbClr val="FFFFFF"/>
                </a:highlight>
              </a:rPr>
              <a:t> into </a:t>
            </a:r>
            <a:r>
              <a:rPr b="1" lang="en" sz="1800">
                <a:solidFill>
                  <a:srgbClr val="CC0000"/>
                </a:solidFill>
                <a:highlight>
                  <a:srgbClr val="FFFFFF"/>
                </a:highlight>
              </a:rPr>
              <a:t>Motivation</a:t>
            </a:r>
            <a:r>
              <a:rPr lang="en" sz="1800">
                <a:solidFill>
                  <a:srgbClr val="222222"/>
                </a:solidFill>
                <a:highlight>
                  <a:srgbClr val="FFFFFF"/>
                </a:highlight>
              </a:rPr>
              <a:t> by performing physical activities from the Wiggle Jar! Let’s practice. Perform each activity for 30 seconds.</a:t>
            </a:r>
            <a:endParaRPr sz="1800">
              <a:solidFill>
                <a:srgbClr val="222222"/>
              </a:solidFill>
              <a:highlight>
                <a:srgbClr val="FFFFFF"/>
              </a:highlight>
            </a:endParaRPr>
          </a:p>
          <a:p>
            <a:pPr indent="0" lvl="0" marL="0" rtl="0" algn="ctr">
              <a:spcBef>
                <a:spcPts val="0"/>
              </a:spcBef>
              <a:spcAft>
                <a:spcPts val="0"/>
              </a:spcAft>
              <a:buNone/>
            </a:pPr>
            <a:r>
              <a:rPr b="1" lang="en" sz="1800">
                <a:solidFill>
                  <a:srgbClr val="274E13"/>
                </a:solidFill>
                <a:highlight>
                  <a:schemeClr val="lt1"/>
                </a:highlight>
              </a:rPr>
              <a:t>When finished</a:t>
            </a:r>
            <a:r>
              <a:rPr lang="en" sz="1800">
                <a:solidFill>
                  <a:srgbClr val="222222"/>
                </a:solidFill>
                <a:highlight>
                  <a:schemeClr val="lt1"/>
                </a:highlight>
              </a:rPr>
              <a:t>, mark this event complete on your scorecard.</a:t>
            </a:r>
            <a:endParaRPr sz="1800">
              <a:solidFill>
                <a:srgbClr val="222222"/>
              </a:solidFill>
              <a:highlight>
                <a:srgbClr val="FFFFFF"/>
              </a:highlight>
            </a:endParaRPr>
          </a:p>
        </p:txBody>
      </p:sp>
      <p:sp>
        <p:nvSpPr>
          <p:cNvPr id="140" name="Google Shape;140;p21"/>
          <p:cNvSpPr txBox="1"/>
          <p:nvPr/>
        </p:nvSpPr>
        <p:spPr>
          <a:xfrm>
            <a:off x="1032750" y="5124250"/>
            <a:ext cx="79932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CC0000"/>
                </a:solidFill>
                <a:highlight>
                  <a:schemeClr val="lt1"/>
                </a:highlight>
              </a:rPr>
              <a:t>Frustration</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CC0000"/>
                </a:solidFill>
                <a:highlight>
                  <a:schemeClr val="lt1"/>
                </a:highlight>
              </a:rPr>
              <a:t>Motivation</a:t>
            </a:r>
            <a:r>
              <a:rPr lang="en" sz="1700">
                <a:solidFill>
                  <a:srgbClr val="222222"/>
                </a:solidFill>
                <a:highlight>
                  <a:srgbClr val="FFFFFF"/>
                </a:highlight>
              </a:rPr>
              <a:t>!</a:t>
            </a:r>
            <a:endParaRPr sz="1700"/>
          </a:p>
        </p:txBody>
      </p:sp>
      <p:pic>
        <p:nvPicPr>
          <p:cNvPr id="141" name="Google Shape;141;p21"/>
          <p:cNvPicPr preferRelativeResize="0"/>
          <p:nvPr/>
        </p:nvPicPr>
        <p:blipFill>
          <a:blip r:embed="rId3">
            <a:alphaModFix/>
          </a:blip>
          <a:stretch>
            <a:fillRect/>
          </a:stretch>
        </p:blipFill>
        <p:spPr>
          <a:xfrm>
            <a:off x="796122" y="2591940"/>
            <a:ext cx="2949897" cy="2949897"/>
          </a:xfrm>
          <a:prstGeom prst="rect">
            <a:avLst/>
          </a:prstGeom>
          <a:noFill/>
          <a:ln>
            <a:noFill/>
          </a:ln>
        </p:spPr>
      </p:pic>
      <p:sp>
        <p:nvSpPr>
          <p:cNvPr id="142" name="Google Shape;142;p21">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txBox="1"/>
          <p:nvPr/>
        </p:nvSpPr>
        <p:spPr>
          <a:xfrm>
            <a:off x="3342450" y="2577200"/>
            <a:ext cx="60369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dk1"/>
                </a:solidFill>
              </a:rPr>
              <a:t>Perform all activities with a short rest in between each activity.</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Stomp in place (feet or hands) and count.</a:t>
            </a:r>
            <a:endParaRPr b="1" sz="1500"/>
          </a:p>
          <a:p>
            <a:pPr indent="-323850" lvl="0" marL="457200" rtl="0" algn="l">
              <a:spcBef>
                <a:spcPts val="0"/>
              </a:spcBef>
              <a:spcAft>
                <a:spcPts val="0"/>
              </a:spcAft>
              <a:buSzPts val="1500"/>
              <a:buAutoNum type="arabicPeriod"/>
            </a:pPr>
            <a:r>
              <a:rPr b="1" lang="en" sz="1500"/>
              <a:t>Jump or reach as high as you can.</a:t>
            </a:r>
            <a:endParaRPr b="1" sz="1500"/>
          </a:p>
          <a:p>
            <a:pPr indent="-323850" lvl="0" marL="457200" rtl="0" algn="l">
              <a:spcBef>
                <a:spcPts val="0"/>
              </a:spcBef>
              <a:spcAft>
                <a:spcPts val="0"/>
              </a:spcAft>
              <a:buSzPts val="1500"/>
              <a:buAutoNum type="arabicPeriod"/>
            </a:pPr>
            <a:r>
              <a:rPr b="1" lang="en" sz="1500"/>
              <a:t>Fist pumps with gusto!</a:t>
            </a:r>
            <a:endParaRPr b="1" sz="1500"/>
          </a:p>
          <a:p>
            <a:pPr indent="-323850" lvl="0" marL="457200" rtl="0" algn="l">
              <a:spcBef>
                <a:spcPts val="0"/>
              </a:spcBef>
              <a:spcAft>
                <a:spcPts val="0"/>
              </a:spcAft>
              <a:buSzPts val="1500"/>
              <a:buAutoNum type="arabicPeriod"/>
            </a:pPr>
            <a:r>
              <a:rPr b="1" lang="en" sz="1500"/>
              <a:t>Give yourself a BIG HUG and twist &amp; giggle.</a:t>
            </a:r>
            <a:endParaRPr b="1" sz="1500"/>
          </a:p>
          <a:p>
            <a:pPr indent="-323850" lvl="0" marL="457200" rtl="0" algn="l">
              <a:spcBef>
                <a:spcPts val="0"/>
              </a:spcBef>
              <a:spcAft>
                <a:spcPts val="0"/>
              </a:spcAft>
              <a:buSzPts val="1500"/>
              <a:buAutoNum type="arabicPeriod"/>
            </a:pPr>
            <a:r>
              <a:rPr b="1" lang="en" sz="1500">
                <a:solidFill>
                  <a:srgbClr val="274E13"/>
                </a:solidFill>
              </a:rPr>
              <a:t>To finish</a:t>
            </a:r>
            <a:r>
              <a:rPr b="1" lang="en" sz="1500"/>
              <a:t>, take slow, deep breaths.</a:t>
            </a:r>
            <a:endParaRPr b="1" sz="1500"/>
          </a:p>
          <a:p>
            <a:pPr indent="0" lvl="0" marL="0" rtl="0" algn="l">
              <a:spcBef>
                <a:spcPts val="0"/>
              </a:spcBef>
              <a:spcAft>
                <a:spcPts val="0"/>
              </a:spcAft>
              <a:buNone/>
            </a:pPr>
            <a:r>
              <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44" name="Google Shape;144;p21"/>
          <p:cNvPicPr preferRelativeResize="0"/>
          <p:nvPr/>
        </p:nvPicPr>
        <p:blipFill>
          <a:blip r:embed="rId7">
            <a:alphaModFix/>
          </a:blip>
          <a:stretch>
            <a:fillRect/>
          </a:stretch>
        </p:blipFill>
        <p:spPr>
          <a:xfrm>
            <a:off x="1481625" y="4228975"/>
            <a:ext cx="1578900" cy="1578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