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efacf1e12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efacf1e1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e392080c8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e392080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cef83e8c1a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cef83e8c1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ce392080c8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ce392080c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fitnessgram.net/wp-content/uploads/2021/02/FitnessGram-Playground-by-The-Cooper-Institute1.pdf" TargetMode="External"/><Relationship Id="rId4" Type="http://schemas.openxmlformats.org/officeDocument/2006/relationships/hyperlink" Target="https://fitnessgram.net/wp-content/uploads/2021/02/FitnessGram-Playground-by-The-Cooper-Institute1.pdf" TargetMode="External"/><Relationship Id="rId9" Type="http://schemas.openxmlformats.org/officeDocument/2006/relationships/hyperlink" Target="https://fitnessgram.net/wp-content/uploads/2021/02/FitnessGram-Playground-by-The-Cooper-Institute1.pdf" TargetMode="External"/><Relationship Id="rId5" Type="http://schemas.openxmlformats.org/officeDocument/2006/relationships/hyperlink" Target="https://fitnessgram.net/wp-content/uploads/2021/02/FitnessGram-Playground-by-The-Cooper-Institute1.pdf" TargetMode="External"/><Relationship Id="rId6" Type="http://schemas.openxmlformats.org/officeDocument/2006/relationships/hyperlink" Target="https://fitnessgram.net/wp-content/uploads/2021/02/FitnessGram-Playground-by-The-Cooper-Institute1.pdf" TargetMode="External"/><Relationship Id="rId7" Type="http://schemas.openxmlformats.org/officeDocument/2006/relationships/hyperlink" Target="https://fitnessgram.net/wp-content/uploads/2021/02/FitnessGram-Playground-by-The-Cooper-Institute1.pdf" TargetMode="External"/><Relationship Id="rId8" Type="http://schemas.openxmlformats.org/officeDocument/2006/relationships/hyperlink" Target="https://youtube.com/playlist?list=PLsSPvLQWZsbsW_O7_KH4PI4GwApfIU2f_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youtu.be/NyfotQjhk28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youtu.be/t_V5eEK8B4s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youtu.be/W1YSCo6NKew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youtube.com/playlist?list=PLsSPvLQWZsbuGpGeLJOWMIkN6kpmueyPc" TargetMode="External"/><Relationship Id="rId4" Type="http://schemas.openxmlformats.org/officeDocument/2006/relationships/hyperlink" Target="https://youtube.com/playlist?list=PLsSPvLQWZsbuGpGeLJOWMIkN6kpmueyPc" TargetMode="Externa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84750" y="5265975"/>
            <a:ext cx="8940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/>
              <a:t>FitnessGram by The Cooper Institute is the most widely used physical fitness assessment in the country, reaching millions of kids nationwide in tens of thousands of schools.</a:t>
            </a:r>
            <a:endParaRPr i="1"/>
          </a:p>
        </p:txBody>
      </p:sp>
      <p:sp>
        <p:nvSpPr>
          <p:cNvPr id="55" name="Google Shape;55;p13"/>
          <p:cNvSpPr txBox="1"/>
          <p:nvPr/>
        </p:nvSpPr>
        <p:spPr>
          <a:xfrm>
            <a:off x="584750" y="3697375"/>
            <a:ext cx="89409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1400"/>
              </a:spcBef>
              <a:spcAft>
                <a:spcPts val="1500"/>
              </a:spcAft>
              <a:buNone/>
            </a:pPr>
            <a:r>
              <a:rPr lang="en" sz="2000">
                <a:solidFill>
                  <a:srgbClr val="980000"/>
                </a:solidFill>
              </a:rPr>
              <a:t>Visit the </a:t>
            </a:r>
            <a:r>
              <a:rPr lang="en" sz="2000" u="sng">
                <a:solidFill>
                  <a:srgbClr val="00A5F4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FitnessGram Playground</a:t>
            </a:r>
            <a:r>
              <a:rPr lang="en" sz="2000">
                <a:solidFill>
                  <a:srgbClr val="00A5F4"/>
                </a:solidFill>
              </a:rPr>
              <a:t> </a:t>
            </a:r>
            <a:r>
              <a:rPr lang="en" sz="2000">
                <a:solidFill>
                  <a:srgbClr val="980000"/>
                </a:solidFill>
              </a:rPr>
              <a:t>– a comprehensive online site that offers resources for Health and Fitness to improve physical and mental well-being.</a:t>
            </a:r>
            <a:endParaRPr sz="2000">
              <a:solidFill>
                <a:srgbClr val="980000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84750" y="4542875"/>
            <a:ext cx="89151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" sz="2250">
                <a:solidFill>
                  <a:srgbClr val="4B5357"/>
                </a:solidFill>
              </a:rPr>
              <a:t>Spread the word about this new resource!</a:t>
            </a:r>
            <a:br>
              <a:rPr lang="en" sz="2250">
                <a:solidFill>
                  <a:srgbClr val="4B5357"/>
                </a:solidFill>
              </a:rPr>
            </a:br>
            <a:r>
              <a:rPr b="1" lang="en" u="sng">
                <a:solidFill>
                  <a:srgbClr val="00A5F4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Download</a:t>
            </a:r>
            <a:r>
              <a:rPr b="1" lang="en">
                <a:solidFill>
                  <a:srgbClr val="00A5F4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or </a:t>
            </a:r>
            <a:r>
              <a:rPr b="1" lang="en" u="sng">
                <a:solidFill>
                  <a:srgbClr val="00A5F4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Share</a:t>
            </a:r>
            <a:r>
              <a:rPr b="1" lang="en">
                <a:solidFill>
                  <a:srgbClr val="00A5F4"/>
                </a:solidFill>
                <a:uFill>
                  <a:noFill/>
                </a:u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The FitnessGram by The Cooper Institute Playground</a:t>
            </a:r>
            <a:endParaRPr b="1">
              <a:solidFill>
                <a:srgbClr val="00A5F4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4750" y="2129375"/>
            <a:ext cx="8940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980000"/>
                </a:solidFill>
              </a:rPr>
              <a:t>Watch</a:t>
            </a:r>
            <a:r>
              <a:rPr lang="en" sz="2000"/>
              <a:t> </a:t>
            </a:r>
            <a:r>
              <a:rPr lang="en" sz="2000" u="sng">
                <a:solidFill>
                  <a:srgbClr val="00A5F4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FitTalks by The Cooper Institute</a:t>
            </a:r>
            <a:r>
              <a:rPr lang="en" sz="2000"/>
              <a:t> </a:t>
            </a:r>
            <a:r>
              <a:rPr lang="en" sz="2000">
                <a:solidFill>
                  <a:srgbClr val="980000"/>
                </a:solidFill>
              </a:rPr>
              <a:t>to learn about Aerobic Capacity, Muscular Strength, and Body Composition.</a:t>
            </a:r>
            <a:endParaRPr sz="2000">
              <a:solidFill>
                <a:srgbClr val="980000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584750" y="2913375"/>
            <a:ext cx="89409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Next, </a:t>
            </a:r>
            <a:r>
              <a:rPr b="1" lang="en" sz="2000"/>
              <a:t>ADDRESS</a:t>
            </a:r>
            <a:r>
              <a:rPr lang="en" sz="2000"/>
              <a:t> your fitness goals by participating in the Fitness-Fun Field Day Events in this packet.</a:t>
            </a:r>
            <a:endParaRPr sz="2000"/>
          </a:p>
        </p:txBody>
      </p:sp>
      <p:sp>
        <p:nvSpPr>
          <p:cNvPr id="59" name="Google Shape;59;p13"/>
          <p:cNvSpPr txBox="1"/>
          <p:nvPr/>
        </p:nvSpPr>
        <p:spPr>
          <a:xfrm>
            <a:off x="558750" y="1428475"/>
            <a:ext cx="8940900" cy="71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59">
                <a:solidFill>
                  <a:schemeClr val="dk1"/>
                </a:solidFill>
              </a:rPr>
              <a:t>LEARN</a:t>
            </a:r>
            <a:r>
              <a:rPr lang="en" sz="3459">
                <a:solidFill>
                  <a:schemeClr val="dk1"/>
                </a:solidFill>
              </a:rPr>
              <a:t> about health-related fitness.</a:t>
            </a:r>
            <a:endParaRPr sz="3459">
              <a:solidFill>
                <a:schemeClr val="dk1"/>
              </a:solidFill>
            </a:endParaRPr>
          </a:p>
        </p:txBody>
      </p:sp>
      <p:pic>
        <p:nvPicPr>
          <p:cNvPr id="60" name="Google Shape;60;p13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501949" y="551475"/>
            <a:ext cx="5054489" cy="96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INCHWORM RELAY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712338" y="13504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Move from cone to cone with a partner using inchworm planks.</a:t>
            </a:r>
            <a:endParaRPr sz="18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Demonstrate </a:t>
            </a:r>
            <a:r>
              <a:rPr lang="en" sz="1800" u="sng">
                <a:solidFill>
                  <a:srgbClr val="3D4975"/>
                </a:solidFill>
              </a:rPr>
              <a:t>muscular fitness</a:t>
            </a:r>
            <a:r>
              <a:rPr lang="en" sz="1800">
                <a:solidFill>
                  <a:srgbClr val="3D4975"/>
                </a:solidFill>
              </a:rPr>
              <a:t> and </a:t>
            </a:r>
            <a:r>
              <a:rPr lang="en" sz="1800" u="sng">
                <a:solidFill>
                  <a:srgbClr val="3D4975"/>
                </a:solidFill>
              </a:rPr>
              <a:t>flexibility</a:t>
            </a:r>
            <a:r>
              <a:rPr lang="en" sz="1800">
                <a:solidFill>
                  <a:srgbClr val="3D4975"/>
                </a:solidFill>
              </a:rPr>
              <a:t>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712338" y="23185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5 cones per pair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712350" y="2981800"/>
            <a:ext cx="8882400" cy="30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</a:t>
            </a:r>
            <a:r>
              <a:rPr b="1" lang="en" sz="2300">
                <a:solidFill>
                  <a:srgbClr val="3D4975"/>
                </a:solidFill>
              </a:rPr>
              <a:t>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Place the cones in a line 10 paces apart.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Designate one cone as Starting Cone 1 and another as Starting Cone 2.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Teams of 2 organized with a partner at Starting Cone 1 and a partner at Cone 2.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All students in plank position. On the start signal, Partner 1 walks their feet up to their hands and then moves forward by walking hands back to plank position (like an inchworm). When Player 1 touches the next cone, Player 2 begins to inchworm toward the next cone. Player 1 will safely and quickly move to the next cone and gets ready in plank position.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This rotation continues until the team touches the 5th and final cone.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69" name="Google Shape;69;p1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JUMP ROPE 5K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712338" y="1350400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To jump rope with a partner for 5 full minutes.</a:t>
            </a:r>
            <a:endParaRPr sz="18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Demonstrate </a:t>
            </a:r>
            <a:r>
              <a:rPr lang="en" sz="1800" u="sng">
                <a:solidFill>
                  <a:srgbClr val="3D4975"/>
                </a:solidFill>
              </a:rPr>
              <a:t>aerobic capacity</a:t>
            </a:r>
            <a:r>
              <a:rPr lang="en" sz="1800">
                <a:solidFill>
                  <a:srgbClr val="3D4975"/>
                </a:solidFill>
              </a:rPr>
              <a:t>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6" name="Google Shape;76;p15"/>
          <p:cNvSpPr txBox="1"/>
          <p:nvPr/>
        </p:nvSpPr>
        <p:spPr>
          <a:xfrm>
            <a:off x="712338" y="23185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1 jump rope per student, Stopwatch, or 5-minute timer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712338" y="2981800"/>
            <a:ext cx="8633700" cy="30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Find your pulse and count your heartbeats for 10 seconds. Now, multiply that number by 6. That number is your Beats Per Minute (BPM) </a:t>
            </a:r>
            <a:r>
              <a:rPr i="1" lang="en" sz="1800" u="sng">
                <a:solidFill>
                  <a:srgbClr val="3D4975"/>
                </a:solidFill>
              </a:rPr>
              <a:t>before</a:t>
            </a:r>
            <a:r>
              <a:rPr lang="en" sz="1800">
                <a:solidFill>
                  <a:srgbClr val="3D4975"/>
                </a:solidFill>
              </a:rPr>
              <a:t> the Jump Rope 5K. Get ready with a jump rope and enough space to jump rope safely.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start signal, all participants begin jumping rope with basic 2 -foot jumps.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Continue jumping rope for 5 full minutes with no breaks or and no resting.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If you make a mistake with your jump rope, that’s okay. Just start jumping again right away. It doesn’t matter how many jumping mistakes you make.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On the stop signal, find your pulse and count again. What is your BPM </a:t>
            </a:r>
            <a:r>
              <a:rPr i="1" lang="en" sz="1800" u="sng">
                <a:solidFill>
                  <a:srgbClr val="3D4975"/>
                </a:solidFill>
              </a:rPr>
              <a:t>after</a:t>
            </a:r>
            <a:r>
              <a:rPr lang="en" sz="1800">
                <a:solidFill>
                  <a:srgbClr val="3D4975"/>
                </a:solidFill>
              </a:rPr>
              <a:t> the Jump Rope 5K?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78" name="Google Shape;78;p1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800-METER STEEPLECHASE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712350" y="1426600"/>
            <a:ext cx="88824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To run 2 laps around a 400-meter course while overcoming each obstacle.</a:t>
            </a:r>
            <a:endParaRPr sz="18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Demonstrate </a:t>
            </a:r>
            <a:r>
              <a:rPr lang="en" sz="1800" u="sng">
                <a:solidFill>
                  <a:srgbClr val="3D4975"/>
                </a:solidFill>
              </a:rPr>
              <a:t>aerobic capacity</a:t>
            </a:r>
            <a:r>
              <a:rPr lang="en" sz="1800">
                <a:solidFill>
                  <a:srgbClr val="3D4975"/>
                </a:solidFill>
              </a:rPr>
              <a:t> while running and </a:t>
            </a:r>
            <a:r>
              <a:rPr lang="en" sz="1800" u="sng">
                <a:solidFill>
                  <a:srgbClr val="3D4975"/>
                </a:solidFill>
              </a:rPr>
              <a:t>muscular fitness</a:t>
            </a:r>
            <a:r>
              <a:rPr lang="en" sz="1800">
                <a:solidFill>
                  <a:srgbClr val="3D4975"/>
                </a:solidFill>
              </a:rPr>
              <a:t> while crab walking.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712350" y="2394700"/>
            <a:ext cx="88824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8-16 Hula Hoops,</a:t>
            </a:r>
            <a:r>
              <a:rPr lang="en" sz="1800">
                <a:solidFill>
                  <a:srgbClr val="3D4975"/>
                </a:solidFill>
              </a:rPr>
              <a:t> 4-12 Jump Ropes, Cones to mark a 400-meter course, Stopwatch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86" name="Google Shape;86;p16"/>
          <p:cNvSpPr txBox="1"/>
          <p:nvPr/>
        </p:nvSpPr>
        <p:spPr>
          <a:xfrm>
            <a:off x="712338" y="3134200"/>
            <a:ext cx="86337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b="1" sz="23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Create a 400-meter course with 2 obstacles. At the 100-meter mark, create the first obstacle with a row of hula hoops across the width of the running lanes. Students can leap over the hoops, or they can step quickly inside the hoops. However, they may not touch a hoop. If they do, they move off the course and complete 3 burpees before continuing.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At the 300-meter mark, create the next obstacle with 2 lines of jump ropes 10 paces apart. Students must crab walk from one line to the next before getting back up and continuing to run.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87" name="Google Shape;87;p1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/>
        </p:nvSpPr>
        <p:spPr>
          <a:xfrm>
            <a:off x="712350" y="454600"/>
            <a:ext cx="8633700" cy="8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400">
                <a:solidFill>
                  <a:srgbClr val="3D4975"/>
                </a:solidFill>
              </a:rPr>
              <a:t>H.Y.P.E. BREAKS</a:t>
            </a:r>
            <a:endParaRPr b="1" sz="4400">
              <a:solidFill>
                <a:srgbClr val="3D4975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712350" y="1502800"/>
            <a:ext cx="89322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The Goal: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To complete 1 or more Fit 4 FitnessGram H.Y.P.E. Breaks – by Hip Hop Public Health.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4" name="Google Shape;94;p17"/>
          <p:cNvSpPr txBox="1"/>
          <p:nvPr/>
        </p:nvSpPr>
        <p:spPr>
          <a:xfrm>
            <a:off x="712338" y="23947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What You Need:</a:t>
            </a:r>
            <a:endParaRPr b="1" sz="2300">
              <a:solidFill>
                <a:srgbClr val="3D4975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D4975"/>
                </a:solidFill>
              </a:rPr>
              <a:t>Get 60: Fit 4 FitnessGram H.Y.P.E. Breaks </a:t>
            </a:r>
            <a:r>
              <a:rPr lang="en" sz="1800" u="sng">
                <a:solidFill>
                  <a:schemeClr val="hlink"/>
                </a:solidFill>
                <a:hlinkClick r:id="rId3"/>
              </a:rPr>
              <a:t>YouTube Playlist</a:t>
            </a:r>
            <a:endParaRPr sz="1800">
              <a:solidFill>
                <a:srgbClr val="3D4975"/>
              </a:solidFill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712350" y="3286600"/>
            <a:ext cx="8633700" cy="16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3D4975"/>
                </a:solidFill>
              </a:rPr>
              <a:t>How To Play: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H.Y.P.E. stands for “Help Young People Energize.”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1 H.Y.P.E. Break for a bronze medal performance.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2 H.Y.P.E. Breaks for a silver medal performance.</a:t>
            </a:r>
            <a:endParaRPr sz="1800">
              <a:solidFill>
                <a:srgbClr val="3D4975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3D4975"/>
              </a:buClr>
              <a:buSzPts val="1800"/>
              <a:buChar char="●"/>
            </a:pPr>
            <a:r>
              <a:rPr lang="en" sz="1800">
                <a:solidFill>
                  <a:srgbClr val="3D4975"/>
                </a:solidFill>
              </a:rPr>
              <a:t>Perform 3 or 4 H.Y.P.E. Breaks for a gold medal performance!</a:t>
            </a:r>
            <a:endParaRPr sz="1800">
              <a:solidFill>
                <a:srgbClr val="3D4975"/>
              </a:solidFill>
            </a:endParaRPr>
          </a:p>
        </p:txBody>
      </p:sp>
      <p:pic>
        <p:nvPicPr>
          <p:cNvPr id="96" name="Google Shape;96;p17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69" l="0" r="0" t="59"/>
          <a:stretch/>
        </p:blipFill>
        <p:spPr>
          <a:xfrm>
            <a:off x="3371750" y="1240300"/>
            <a:ext cx="3314895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