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7772400" cx="1005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boardmaker.co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c22eca1a8f_0_88: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c22eca1a8f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22eca1a8f_0_97: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22eca1a8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c22eca1a8f_0_106: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c22eca1a8f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22eca1a8f_0_113: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22eca1a8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c22eca1a8f_0_122: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c22eca1a8f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c22eca1a8f_0_129: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c22eca1a8f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c22eca1a8f_0_138: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c22eca1a8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c460d4bfda_0_22: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c460d4bfd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c460d4bfda_0_31: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c460d4bfd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460d4bfda_0_40: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c460d4bfd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c22eca1a8f_0_8: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c22eca1a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c460d4bfda_0_49: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c460d4bfd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c33bede588_0_0: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c33bede5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c33bede588_0_9: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c33bede58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c33bede588_0_16: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c33bede58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c33bede588_0_25: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c33bede58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c33bede588_0_33: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c33bede58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c33bede588_0_42: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c33bede58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c33bede588_0_49: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c33bede58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c33bede588_0_58: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c33bede58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c33bede588_0_65: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c33bede58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22eca1a8f_0_17: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22eca1a8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c33bede588_0_74: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c33bede58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22eca1a8f_0_32: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22eca1a8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22eca1a8f_0_39: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c22eca1a8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22eca1a8f_0_53: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c22eca1a8f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22eca1a8f_0_59: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c22eca1a8f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chemeClr val="hlink"/>
                </a:solidFill>
                <a:hlinkClick r:id="rId2"/>
              </a:rPr>
              <a:t>www.goboardmaker.com</a:t>
            </a:r>
            <a:r>
              <a:rPr lang="en">
                <a:solidFill>
                  <a:schemeClr val="dk1"/>
                </a:solidFill>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c22eca1a8f_0_73: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c22eca1a8f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c22eca1a8f_0_79: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c22eca1a8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Boardmaker family of products allows every student to succeed at their own pace, and on their unique path, with communication and literacy at the heart of it all.  Learn more about Boardmaker online at </a:t>
            </a:r>
            <a:r>
              <a:rPr lang="en" u="sng">
                <a:solidFill>
                  <a:srgbClr val="0097A7"/>
                </a:solidFill>
                <a:hlinkClick r:id="rId2">
                  <a:extLst>
                    <a:ext uri="{A12FA001-AC4F-418D-AE19-62706E023703}">
                      <ahyp:hlinkClr val="tx"/>
                    </a:ext>
                  </a:extLst>
                </a:hlinkClick>
              </a:rPr>
              <a:t>www.goboardmaker.com</a:t>
            </a:r>
            <a:r>
              <a:rPr lang="en">
                <a:solidFill>
                  <a:schemeClr val="dk1"/>
                </a:solidFill>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KEEP IT UP</a:t>
            </a:r>
            <a:endParaRPr b="1" sz="4400">
              <a:solidFill>
                <a:srgbClr val="3D4975"/>
              </a:solidFill>
            </a:endParaRPr>
          </a:p>
        </p:txBody>
      </p:sp>
      <p:sp>
        <p:nvSpPr>
          <p:cNvPr id="55" name="Google Shape;55;p13"/>
          <p:cNvSpPr txBox="1"/>
          <p:nvPr/>
        </p:nvSpPr>
        <p:spPr>
          <a:xfrm>
            <a:off x="712338" y="15028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Strike or toss objects up as many times as possible. Beat your best score or the clock!</a:t>
            </a:r>
            <a:endParaRPr sz="1600">
              <a:solidFill>
                <a:srgbClr val="3D4975"/>
              </a:solidFill>
            </a:endParaRPr>
          </a:p>
        </p:txBody>
      </p:sp>
      <p:sp>
        <p:nvSpPr>
          <p:cNvPr id="56" name="Google Shape;56;p13"/>
          <p:cNvSpPr txBox="1"/>
          <p:nvPr/>
        </p:nvSpPr>
        <p:spPr>
          <a:xfrm>
            <a:off x="712338" y="22423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r>
              <a:rPr b="1" lang="en" sz="2300">
                <a:solidFill>
                  <a:srgbClr val="3D4975"/>
                </a:solidFill>
              </a:rPr>
              <a:t>:</a:t>
            </a:r>
            <a:endParaRPr b="1" sz="2300">
              <a:solidFill>
                <a:srgbClr val="3D4975"/>
              </a:solidFill>
            </a:endParaRPr>
          </a:p>
          <a:p>
            <a:pPr indent="0" lvl="0" marL="0" rtl="0" algn="l">
              <a:spcBef>
                <a:spcPts val="0"/>
              </a:spcBef>
              <a:spcAft>
                <a:spcPts val="0"/>
              </a:spcAft>
              <a:buNone/>
            </a:pPr>
            <a:r>
              <a:rPr lang="en" sz="1600">
                <a:solidFill>
                  <a:srgbClr val="3D4975"/>
                </a:solidFill>
              </a:rPr>
              <a:t>1–3 Lightweight objects (balloons, plastic bags, Scarves, or punch balls)</a:t>
            </a:r>
            <a:endParaRPr sz="1600">
              <a:solidFill>
                <a:srgbClr val="3D4975"/>
              </a:solidFill>
            </a:endParaRPr>
          </a:p>
        </p:txBody>
      </p:sp>
      <p:sp>
        <p:nvSpPr>
          <p:cNvPr id="57" name="Google Shape;57;p13"/>
          <p:cNvSpPr txBox="1"/>
          <p:nvPr/>
        </p:nvSpPr>
        <p:spPr>
          <a:xfrm>
            <a:off x="712350" y="3028750"/>
            <a:ext cx="5515800" cy="275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r>
              <a:rPr b="1" lang="en" sz="2300">
                <a:solidFill>
                  <a:srgbClr val="3D4975"/>
                </a:solidFill>
              </a:rPr>
              <a:t>:</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Clear a 10’ indoor or outdoor space. Start with 1, 2 or 3 lightweight objects.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Modify as needed based on individual needs.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Don’t let the object(s) hit the floor. If it does, pick the object(s) up and keep going.</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On the start signal, strike objects upward. Count how many hits you can score.</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If using multiple objects, alternate striking each object. Don’t strike the same object twice in a row.</a:t>
            </a:r>
            <a:endParaRPr sz="1600">
              <a:solidFill>
                <a:srgbClr val="3D4975"/>
              </a:solidFill>
            </a:endParaRPr>
          </a:p>
        </p:txBody>
      </p:sp>
      <p:pic>
        <p:nvPicPr>
          <p:cNvPr id="58" name="Google Shape;58;p13"/>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59" name="Google Shape;59;p13"/>
          <p:cNvSpPr txBox="1"/>
          <p:nvPr/>
        </p:nvSpPr>
        <p:spPr>
          <a:xfrm>
            <a:off x="6304350" y="3028750"/>
            <a:ext cx="3391800" cy="250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r>
              <a:rPr b="1" lang="en" sz="2300">
                <a:solidFill>
                  <a:srgbClr val="3D4975"/>
                </a:solidFill>
              </a:rPr>
              <a:t>:</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Create a learning environment based on individual needs/abilities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Suspend a balloon on a string </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Place objects on tray or table top</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Use fan/blower to manipulate objects</a:t>
            </a:r>
            <a:endParaRPr sz="1600">
              <a:solidFill>
                <a:srgbClr val="3D497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2"/>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137" name="Google Shape;137;p22"/>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BOWL BALL</a:t>
            </a:r>
            <a:endParaRPr b="1" sz="4400">
              <a:solidFill>
                <a:srgbClr val="3D4975"/>
              </a:solidFill>
            </a:endParaRPr>
          </a:p>
        </p:txBody>
      </p:sp>
      <p:sp>
        <p:nvSpPr>
          <p:cNvPr id="138" name="Google Shape;138;p22"/>
          <p:cNvSpPr txBox="1"/>
          <p:nvPr/>
        </p:nvSpPr>
        <p:spPr>
          <a:xfrm>
            <a:off x="712338" y="1668550"/>
            <a:ext cx="8633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3D4975"/>
                </a:solidFill>
              </a:rPr>
              <a:t>Picture Communication Symbols</a:t>
            </a:r>
            <a:r>
              <a:rPr b="1" baseline="30000" lang="en" sz="2000">
                <a:solidFill>
                  <a:srgbClr val="3D4975"/>
                </a:solidFill>
              </a:rPr>
              <a:t>®</a:t>
            </a:r>
            <a:r>
              <a:rPr b="1" lang="en" sz="2000">
                <a:solidFill>
                  <a:srgbClr val="3D4975"/>
                </a:solidFill>
              </a:rPr>
              <a:t> courtesy of Boardmaker 7.</a:t>
            </a:r>
            <a:endParaRPr sz="1300">
              <a:solidFill>
                <a:srgbClr val="3D4975"/>
              </a:solidFill>
            </a:endParaRPr>
          </a:p>
        </p:txBody>
      </p:sp>
      <p:grpSp>
        <p:nvGrpSpPr>
          <p:cNvPr id="139" name="Google Shape;139;p22"/>
          <p:cNvGrpSpPr/>
          <p:nvPr/>
        </p:nvGrpSpPr>
        <p:grpSpPr>
          <a:xfrm>
            <a:off x="3035668" y="2115581"/>
            <a:ext cx="3812859" cy="3716374"/>
            <a:chOff x="2118430" y="2420350"/>
            <a:chExt cx="3987095" cy="3886201"/>
          </a:xfrm>
        </p:grpSpPr>
        <p:pic>
          <p:nvPicPr>
            <p:cNvPr id="140" name="Google Shape;140;p22"/>
            <p:cNvPicPr preferRelativeResize="0"/>
            <p:nvPr/>
          </p:nvPicPr>
          <p:blipFill>
            <a:blip r:embed="rId4">
              <a:alphaModFix/>
            </a:blip>
            <a:stretch>
              <a:fillRect/>
            </a:stretch>
          </p:blipFill>
          <p:spPr>
            <a:xfrm>
              <a:off x="2118430" y="2420350"/>
              <a:ext cx="1373100" cy="3886201"/>
            </a:xfrm>
            <a:prstGeom prst="rect">
              <a:avLst/>
            </a:prstGeom>
            <a:noFill/>
            <a:ln>
              <a:noFill/>
            </a:ln>
          </p:spPr>
        </p:pic>
        <p:pic>
          <p:nvPicPr>
            <p:cNvPr id="141" name="Google Shape;141;p22"/>
            <p:cNvPicPr preferRelativeResize="0"/>
            <p:nvPr/>
          </p:nvPicPr>
          <p:blipFill>
            <a:blip r:embed="rId5">
              <a:alphaModFix/>
            </a:blip>
            <a:stretch>
              <a:fillRect/>
            </a:stretch>
          </p:blipFill>
          <p:spPr>
            <a:xfrm>
              <a:off x="3428900" y="2434623"/>
              <a:ext cx="2676625" cy="1343374"/>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FLIP YOUR LID</a:t>
            </a:r>
            <a:endParaRPr b="1" sz="4400">
              <a:solidFill>
                <a:srgbClr val="3D4975"/>
              </a:solidFill>
            </a:endParaRPr>
          </a:p>
        </p:txBody>
      </p:sp>
      <p:sp>
        <p:nvSpPr>
          <p:cNvPr id="147" name="Google Shape;147;p23"/>
          <p:cNvSpPr txBox="1"/>
          <p:nvPr/>
        </p:nvSpPr>
        <p:spPr>
          <a:xfrm>
            <a:off x="712338" y="14266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The object is to flip your plastic lid upside down as many times as you can in a set time.</a:t>
            </a:r>
            <a:endParaRPr sz="1600">
              <a:solidFill>
                <a:srgbClr val="3D4975"/>
              </a:solidFill>
            </a:endParaRPr>
          </a:p>
        </p:txBody>
      </p:sp>
      <p:sp>
        <p:nvSpPr>
          <p:cNvPr id="148" name="Google Shape;148;p23"/>
          <p:cNvSpPr txBox="1"/>
          <p:nvPr/>
        </p:nvSpPr>
        <p:spPr>
          <a:xfrm>
            <a:off x="712338" y="2166100"/>
            <a:ext cx="8633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endParaRPr b="1" sz="2300">
              <a:solidFill>
                <a:srgbClr val="3D4975"/>
              </a:solidFill>
            </a:endParaRPr>
          </a:p>
          <a:p>
            <a:pPr indent="0" lvl="0" marL="0" rtl="0" algn="l">
              <a:spcBef>
                <a:spcPts val="0"/>
              </a:spcBef>
              <a:spcAft>
                <a:spcPts val="0"/>
              </a:spcAft>
              <a:buNone/>
            </a:pPr>
            <a:r>
              <a:rPr lang="en" sz="1600">
                <a:solidFill>
                  <a:srgbClr val="3D4975"/>
                </a:solidFill>
              </a:rPr>
              <a:t>1 Kitchen Spatula, 1 Plastic Lid (from a jar or plastic container)</a:t>
            </a:r>
            <a:endParaRPr sz="1600">
              <a:solidFill>
                <a:srgbClr val="3D4975"/>
              </a:solidFill>
            </a:endParaRPr>
          </a:p>
          <a:p>
            <a:pPr indent="0" lvl="0" marL="0" rtl="0" algn="l">
              <a:spcBef>
                <a:spcPts val="0"/>
              </a:spcBef>
              <a:spcAft>
                <a:spcPts val="0"/>
              </a:spcAft>
              <a:buNone/>
            </a:pPr>
            <a:r>
              <a:t/>
            </a:r>
            <a:endParaRPr sz="1600">
              <a:solidFill>
                <a:srgbClr val="3D4975"/>
              </a:solidFill>
            </a:endParaRPr>
          </a:p>
        </p:txBody>
      </p:sp>
      <p:sp>
        <p:nvSpPr>
          <p:cNvPr id="149" name="Google Shape;149;p23"/>
          <p:cNvSpPr txBox="1"/>
          <p:nvPr/>
        </p:nvSpPr>
        <p:spPr>
          <a:xfrm>
            <a:off x="712350" y="2952550"/>
            <a:ext cx="5522400" cy="275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Place the lid facing up on a table or on the floor. Get your spatula ready!</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On the start signal, slide your spatula under the lid and try to flip it into the air so that it lands upside down.</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Earn a point for each successful flip. Total your points.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Quickly reset the lid after each flip.</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If you make at least 3 attempts to improve your score, mark the event complete on the scorecard.</a:t>
            </a:r>
            <a:endParaRPr sz="1600">
              <a:solidFill>
                <a:srgbClr val="3D4975"/>
              </a:solidFill>
            </a:endParaRPr>
          </a:p>
        </p:txBody>
      </p:sp>
      <p:pic>
        <p:nvPicPr>
          <p:cNvPr id="150" name="Google Shape;150;p23"/>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151" name="Google Shape;151;p23"/>
          <p:cNvSpPr txBox="1"/>
          <p:nvPr/>
        </p:nvSpPr>
        <p:spPr>
          <a:xfrm>
            <a:off x="6186675" y="2952550"/>
            <a:ext cx="3603900" cy="300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Change the spatula for a short handled paddle, kitchen strainer with handle, small sand shovel, or allow students to use hands.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Change the lid for a spot marker or flying disc. </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Place lid on spatula for students before each flip.</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Use stomp/smash pad to launch lid.</a:t>
            </a:r>
            <a:endParaRPr sz="1600">
              <a:solidFill>
                <a:srgbClr val="3D497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4"/>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157" name="Google Shape;157;p24"/>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FLIP YOUR LID</a:t>
            </a:r>
            <a:endParaRPr b="1" sz="4400">
              <a:solidFill>
                <a:srgbClr val="3D4975"/>
              </a:solidFill>
            </a:endParaRPr>
          </a:p>
        </p:txBody>
      </p:sp>
      <p:sp>
        <p:nvSpPr>
          <p:cNvPr id="158" name="Google Shape;158;p24"/>
          <p:cNvSpPr txBox="1"/>
          <p:nvPr/>
        </p:nvSpPr>
        <p:spPr>
          <a:xfrm>
            <a:off x="712338" y="1897150"/>
            <a:ext cx="8633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3D4975"/>
                </a:solidFill>
              </a:rPr>
              <a:t>Picture Communication Symbols</a:t>
            </a:r>
            <a:r>
              <a:rPr b="1" baseline="30000" lang="en" sz="2200">
                <a:solidFill>
                  <a:srgbClr val="3D4975"/>
                </a:solidFill>
              </a:rPr>
              <a:t>®</a:t>
            </a:r>
            <a:r>
              <a:rPr b="1" lang="en" sz="2200">
                <a:solidFill>
                  <a:srgbClr val="3D4975"/>
                </a:solidFill>
              </a:rPr>
              <a:t> courtesy of Boardmaker 7.</a:t>
            </a:r>
            <a:endParaRPr sz="1500">
              <a:solidFill>
                <a:srgbClr val="3D4975"/>
              </a:solidFill>
            </a:endParaRPr>
          </a:p>
        </p:txBody>
      </p:sp>
      <p:pic>
        <p:nvPicPr>
          <p:cNvPr id="159" name="Google Shape;159;p24"/>
          <p:cNvPicPr preferRelativeResize="0"/>
          <p:nvPr/>
        </p:nvPicPr>
        <p:blipFill rotWithShape="1">
          <a:blip r:embed="rId4">
            <a:alphaModFix/>
          </a:blip>
          <a:srcRect b="893" l="0" r="0" t="903"/>
          <a:stretch/>
        </p:blipFill>
        <p:spPr>
          <a:xfrm>
            <a:off x="712350" y="2794850"/>
            <a:ext cx="8633700" cy="21826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5"/>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FAN-A-WAR</a:t>
            </a:r>
            <a:endParaRPr b="1" sz="4400">
              <a:solidFill>
                <a:srgbClr val="3D4975"/>
              </a:solidFill>
            </a:endParaRPr>
          </a:p>
        </p:txBody>
      </p:sp>
      <p:sp>
        <p:nvSpPr>
          <p:cNvPr id="165" name="Google Shape;165;p25"/>
          <p:cNvSpPr txBox="1"/>
          <p:nvPr/>
        </p:nvSpPr>
        <p:spPr>
          <a:xfrm>
            <a:off x="712338" y="15790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Keep the object on your opponent’s side of the centerline until you hear the stop signal.</a:t>
            </a:r>
            <a:endParaRPr sz="1600">
              <a:solidFill>
                <a:srgbClr val="3D4975"/>
              </a:solidFill>
            </a:endParaRPr>
          </a:p>
        </p:txBody>
      </p:sp>
      <p:sp>
        <p:nvSpPr>
          <p:cNvPr id="166" name="Google Shape;166;p25"/>
          <p:cNvSpPr txBox="1"/>
          <p:nvPr/>
        </p:nvSpPr>
        <p:spPr>
          <a:xfrm>
            <a:off x="712338" y="2394700"/>
            <a:ext cx="8633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endParaRPr b="1" sz="2300">
              <a:solidFill>
                <a:srgbClr val="3D4975"/>
              </a:solidFill>
            </a:endParaRPr>
          </a:p>
          <a:p>
            <a:pPr indent="0" lvl="0" marL="0" rtl="0" algn="l">
              <a:spcBef>
                <a:spcPts val="0"/>
              </a:spcBef>
              <a:spcAft>
                <a:spcPts val="0"/>
              </a:spcAft>
              <a:buNone/>
            </a:pPr>
            <a:r>
              <a:rPr lang="en" sz="1600">
                <a:solidFill>
                  <a:srgbClr val="3D4975"/>
                </a:solidFill>
              </a:rPr>
              <a:t>1 Paper Plate (cardboard, folder, or paddle) per player, Centerline (tape, string, or chalk),</a:t>
            </a:r>
            <a:endParaRPr sz="1600">
              <a:solidFill>
                <a:srgbClr val="3D4975"/>
              </a:solidFill>
            </a:endParaRPr>
          </a:p>
          <a:p>
            <a:pPr indent="0" lvl="0" marL="0" rtl="0" algn="l">
              <a:spcBef>
                <a:spcPts val="0"/>
              </a:spcBef>
              <a:spcAft>
                <a:spcPts val="0"/>
              </a:spcAft>
              <a:buNone/>
            </a:pPr>
            <a:r>
              <a:rPr lang="en" sz="1600">
                <a:solidFill>
                  <a:srgbClr val="3D4975"/>
                </a:solidFill>
              </a:rPr>
              <a:t>1 ping pong ball (or other lightweight object)</a:t>
            </a:r>
            <a:endParaRPr sz="1600">
              <a:solidFill>
                <a:srgbClr val="3D4975"/>
              </a:solidFill>
            </a:endParaRPr>
          </a:p>
        </p:txBody>
      </p:sp>
      <p:sp>
        <p:nvSpPr>
          <p:cNvPr id="167" name="Google Shape;167;p25"/>
          <p:cNvSpPr txBox="1"/>
          <p:nvPr/>
        </p:nvSpPr>
        <p:spPr>
          <a:xfrm>
            <a:off x="712350" y="3333550"/>
            <a:ext cx="5522400" cy="250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Set a timer for 1 minute. On the start signal the timer begins.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Start fanning/moving the object toward your opponent’s side of the center line and away from your side. Score 5 points at the end of the 1-minute round if the object is on your opponent’s side.</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Play 3 or 5 rounds. All players participating can mark this event complete on the scorecard.</a:t>
            </a:r>
            <a:endParaRPr sz="1600">
              <a:solidFill>
                <a:srgbClr val="3D4975"/>
              </a:solidFill>
            </a:endParaRPr>
          </a:p>
        </p:txBody>
      </p:sp>
      <p:pic>
        <p:nvPicPr>
          <p:cNvPr id="168" name="Google Shape;168;p25"/>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169" name="Google Shape;169;p25"/>
          <p:cNvSpPr txBox="1"/>
          <p:nvPr/>
        </p:nvSpPr>
        <p:spPr>
          <a:xfrm>
            <a:off x="6186675" y="3333550"/>
            <a:ext cx="3603900" cy="250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Use pool noodle to push the ball (or other object - like a cup)</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Change rules to meet needs</a:t>
            </a:r>
            <a:br>
              <a:rPr lang="en" sz="1600">
                <a:solidFill>
                  <a:srgbClr val="3D4975"/>
                </a:solidFill>
              </a:rPr>
            </a:br>
            <a:r>
              <a:rPr lang="en" sz="1600">
                <a:solidFill>
                  <a:srgbClr val="3D4975"/>
                </a:solidFill>
              </a:rPr>
              <a:t>(e.g. Place the object on a student tray/table).</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Student pushes cup across line and then back as many times as possible in designated time.</a:t>
            </a:r>
            <a:endParaRPr sz="1600">
              <a:solidFill>
                <a:srgbClr val="3D497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6"/>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175" name="Google Shape;175;p26"/>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FAN-A-WAR</a:t>
            </a:r>
            <a:endParaRPr b="1" sz="4400">
              <a:solidFill>
                <a:srgbClr val="3D4975"/>
              </a:solidFill>
            </a:endParaRPr>
          </a:p>
        </p:txBody>
      </p:sp>
      <p:sp>
        <p:nvSpPr>
          <p:cNvPr id="176" name="Google Shape;176;p26"/>
          <p:cNvSpPr txBox="1"/>
          <p:nvPr/>
        </p:nvSpPr>
        <p:spPr>
          <a:xfrm>
            <a:off x="712338" y="1820950"/>
            <a:ext cx="8633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3D4975"/>
                </a:solidFill>
              </a:rPr>
              <a:t>Picture Communication Symbols</a:t>
            </a:r>
            <a:r>
              <a:rPr b="1" baseline="30000" lang="en" sz="2200">
                <a:solidFill>
                  <a:srgbClr val="3D4975"/>
                </a:solidFill>
              </a:rPr>
              <a:t>®</a:t>
            </a:r>
            <a:r>
              <a:rPr b="1" lang="en" sz="2200">
                <a:solidFill>
                  <a:srgbClr val="3D4975"/>
                </a:solidFill>
              </a:rPr>
              <a:t> courtesy of Boardmaker 7.</a:t>
            </a:r>
            <a:endParaRPr sz="1500">
              <a:solidFill>
                <a:srgbClr val="3D4975"/>
              </a:solidFill>
            </a:endParaRPr>
          </a:p>
        </p:txBody>
      </p:sp>
      <p:pic>
        <p:nvPicPr>
          <p:cNvPr id="177" name="Google Shape;177;p26"/>
          <p:cNvPicPr preferRelativeResize="0"/>
          <p:nvPr/>
        </p:nvPicPr>
        <p:blipFill>
          <a:blip r:embed="rId4">
            <a:alphaModFix/>
          </a:blip>
          <a:stretch>
            <a:fillRect/>
          </a:stretch>
        </p:blipFill>
        <p:spPr>
          <a:xfrm>
            <a:off x="2380904" y="2372725"/>
            <a:ext cx="5296577" cy="3486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SOCK-ER SKEE-BALL</a:t>
            </a:r>
            <a:endParaRPr b="1" sz="4400">
              <a:solidFill>
                <a:srgbClr val="3D4975"/>
              </a:solidFill>
            </a:endParaRPr>
          </a:p>
        </p:txBody>
      </p:sp>
      <p:sp>
        <p:nvSpPr>
          <p:cNvPr id="183" name="Google Shape;183;p27"/>
          <p:cNvSpPr txBox="1"/>
          <p:nvPr/>
        </p:nvSpPr>
        <p:spPr>
          <a:xfrm>
            <a:off x="712338" y="15790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Score as many points as possible in 10 attempts by kicking sock balls into skee-ball targets.</a:t>
            </a:r>
            <a:endParaRPr sz="1600">
              <a:solidFill>
                <a:srgbClr val="3D4975"/>
              </a:solidFill>
            </a:endParaRPr>
          </a:p>
        </p:txBody>
      </p:sp>
      <p:sp>
        <p:nvSpPr>
          <p:cNvPr id="184" name="Google Shape;184;p27"/>
          <p:cNvSpPr txBox="1"/>
          <p:nvPr/>
        </p:nvSpPr>
        <p:spPr>
          <a:xfrm>
            <a:off x="712338" y="2394700"/>
            <a:ext cx="8633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endParaRPr b="1" sz="2300">
              <a:solidFill>
                <a:srgbClr val="3D4975"/>
              </a:solidFill>
            </a:endParaRPr>
          </a:p>
          <a:p>
            <a:pPr indent="0" lvl="0" marL="0" rtl="0" algn="l">
              <a:spcBef>
                <a:spcPts val="0"/>
              </a:spcBef>
              <a:spcAft>
                <a:spcPts val="0"/>
              </a:spcAft>
              <a:buNone/>
            </a:pPr>
            <a:r>
              <a:rPr lang="en" sz="1600">
                <a:solidFill>
                  <a:srgbClr val="3D4975"/>
                </a:solidFill>
              </a:rPr>
              <a:t>Rolled Socks as Sock-balls, 3 Targets (large, medium, small – e.g. laundry baskets, bucket, large coffee can) stacked in Skee-ball Formation (on sides with opening facing players)</a:t>
            </a:r>
            <a:endParaRPr sz="1600">
              <a:solidFill>
                <a:srgbClr val="3D4975"/>
              </a:solidFill>
            </a:endParaRPr>
          </a:p>
        </p:txBody>
      </p:sp>
      <p:sp>
        <p:nvSpPr>
          <p:cNvPr id="185" name="Google Shape;185;p27"/>
          <p:cNvSpPr txBox="1"/>
          <p:nvPr/>
        </p:nvSpPr>
        <p:spPr>
          <a:xfrm>
            <a:off x="712350" y="3485950"/>
            <a:ext cx="5522400" cy="250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Start kicking sock balls into the targets.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Score 1 point for every sock in the large target, 5 points for the medium target, 10 points for the small target.</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You get 10 chances to score as many points as possible.</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If you complete all 10 attempts, mark the event complete on the scorecard.</a:t>
            </a:r>
            <a:endParaRPr sz="1600">
              <a:solidFill>
                <a:srgbClr val="3D4975"/>
              </a:solidFill>
            </a:endParaRPr>
          </a:p>
        </p:txBody>
      </p:sp>
      <p:pic>
        <p:nvPicPr>
          <p:cNvPr id="186" name="Google Shape;186;p27"/>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187" name="Google Shape;187;p27"/>
          <p:cNvSpPr txBox="1"/>
          <p:nvPr/>
        </p:nvSpPr>
        <p:spPr>
          <a:xfrm>
            <a:off x="6186675" y="3485950"/>
            <a:ext cx="33996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Use targets of various sizes to match students’ needs.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Rather than kicking, students can place, throw, roll, toss, drop, or push balls into the containers.</a:t>
            </a:r>
            <a:endParaRPr sz="1600">
              <a:solidFill>
                <a:srgbClr val="3D497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8"/>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193" name="Google Shape;193;p28"/>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SOCK-ER SKEE-BALL</a:t>
            </a:r>
            <a:endParaRPr b="1" sz="4400">
              <a:solidFill>
                <a:srgbClr val="3D4975"/>
              </a:solidFill>
            </a:endParaRPr>
          </a:p>
        </p:txBody>
      </p:sp>
      <p:sp>
        <p:nvSpPr>
          <p:cNvPr id="194" name="Google Shape;194;p28"/>
          <p:cNvSpPr txBox="1"/>
          <p:nvPr/>
        </p:nvSpPr>
        <p:spPr>
          <a:xfrm>
            <a:off x="712338" y="1820950"/>
            <a:ext cx="8633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3D4975"/>
                </a:solidFill>
              </a:rPr>
              <a:t>Picture Communication Symbols</a:t>
            </a:r>
            <a:r>
              <a:rPr b="1" baseline="30000" lang="en" sz="2200">
                <a:solidFill>
                  <a:srgbClr val="3D4975"/>
                </a:solidFill>
              </a:rPr>
              <a:t>®</a:t>
            </a:r>
            <a:r>
              <a:rPr b="1" lang="en" sz="2200">
                <a:solidFill>
                  <a:srgbClr val="3D4975"/>
                </a:solidFill>
              </a:rPr>
              <a:t> courtesy of Boardmaker 7.</a:t>
            </a:r>
            <a:endParaRPr sz="1500">
              <a:solidFill>
                <a:srgbClr val="3D4975"/>
              </a:solidFill>
            </a:endParaRPr>
          </a:p>
        </p:txBody>
      </p:sp>
      <p:pic>
        <p:nvPicPr>
          <p:cNvPr id="195" name="Google Shape;195;p28"/>
          <p:cNvPicPr preferRelativeResize="0"/>
          <p:nvPr/>
        </p:nvPicPr>
        <p:blipFill rotWithShape="1">
          <a:blip r:embed="rId4">
            <a:alphaModFix/>
          </a:blip>
          <a:srcRect b="0" l="159" r="169" t="0"/>
          <a:stretch/>
        </p:blipFill>
        <p:spPr>
          <a:xfrm>
            <a:off x="2380904" y="2372725"/>
            <a:ext cx="5296576" cy="348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WATER BOTTLE TRAP</a:t>
            </a:r>
            <a:endParaRPr b="1" sz="4400">
              <a:solidFill>
                <a:srgbClr val="3D4975"/>
              </a:solidFill>
            </a:endParaRPr>
          </a:p>
        </p:txBody>
      </p:sp>
      <p:sp>
        <p:nvSpPr>
          <p:cNvPr id="201" name="Google Shape;201;p29"/>
          <p:cNvSpPr txBox="1"/>
          <p:nvPr/>
        </p:nvSpPr>
        <p:spPr>
          <a:xfrm>
            <a:off x="712338" y="15790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Score as many points as possible in 1 minute (or another designated time)..</a:t>
            </a:r>
            <a:endParaRPr sz="1600">
              <a:solidFill>
                <a:srgbClr val="3D4975"/>
              </a:solidFill>
            </a:endParaRPr>
          </a:p>
        </p:txBody>
      </p:sp>
      <p:sp>
        <p:nvSpPr>
          <p:cNvPr id="202" name="Google Shape;202;p29"/>
          <p:cNvSpPr txBox="1"/>
          <p:nvPr/>
        </p:nvSpPr>
        <p:spPr>
          <a:xfrm>
            <a:off x="712338" y="23947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endParaRPr b="1" sz="2300">
              <a:solidFill>
                <a:srgbClr val="3D4975"/>
              </a:solidFill>
            </a:endParaRPr>
          </a:p>
          <a:p>
            <a:pPr indent="0" lvl="0" marL="0" rtl="0" algn="l">
              <a:spcBef>
                <a:spcPts val="0"/>
              </a:spcBef>
              <a:spcAft>
                <a:spcPts val="0"/>
              </a:spcAft>
              <a:buNone/>
            </a:pPr>
            <a:r>
              <a:rPr lang="en" sz="1600">
                <a:solidFill>
                  <a:srgbClr val="3D4975"/>
                </a:solidFill>
              </a:rPr>
              <a:t>1 Empty Water Bottle (or bucket), 1 Laundry Basket (or large container), 1 Sock/Tennis Ball</a:t>
            </a:r>
            <a:endParaRPr sz="1600">
              <a:solidFill>
                <a:srgbClr val="3D4975"/>
              </a:solidFill>
            </a:endParaRPr>
          </a:p>
        </p:txBody>
      </p:sp>
      <p:sp>
        <p:nvSpPr>
          <p:cNvPr id="203" name="Google Shape;203;p29"/>
          <p:cNvSpPr txBox="1"/>
          <p:nvPr/>
        </p:nvSpPr>
        <p:spPr>
          <a:xfrm>
            <a:off x="712350" y="3257350"/>
            <a:ext cx="5522400" cy="250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Lean the edge of a laundry basket on top of an empty water bottle. Mark a rolling line 8’-10’  away (the open side of the basket should face you).</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Roll ball at the water bottle. To score the ball must hit the bottle. (Rolls that hit the basket first don’t count!)</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Score 1 point = basket falls and traps ball only</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Score 2 points = basket falls and traps bottle only</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Score 3 points = basket falls and traps both!</a:t>
            </a:r>
            <a:endParaRPr sz="1600">
              <a:solidFill>
                <a:srgbClr val="3D4975"/>
              </a:solidFill>
            </a:endParaRPr>
          </a:p>
        </p:txBody>
      </p:sp>
      <p:pic>
        <p:nvPicPr>
          <p:cNvPr id="204" name="Google Shape;204;p29"/>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205" name="Google Shape;205;p29"/>
          <p:cNvSpPr txBox="1"/>
          <p:nvPr/>
        </p:nvSpPr>
        <p:spPr>
          <a:xfrm>
            <a:off x="6186675" y="3257350"/>
            <a:ext cx="33996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Students can kick or push the ball instead of rolling.</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Attach a string to the bottle or bucket and have the student pull the string until the bottle tips and basket falls off.</a:t>
            </a:r>
            <a:endParaRPr sz="1600">
              <a:solidFill>
                <a:srgbClr val="3D497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30"/>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211" name="Google Shape;211;p30"/>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WATER BOTTLE TRAP</a:t>
            </a:r>
            <a:endParaRPr b="1" sz="4400">
              <a:solidFill>
                <a:srgbClr val="3D4975"/>
              </a:solidFill>
            </a:endParaRPr>
          </a:p>
        </p:txBody>
      </p:sp>
      <p:sp>
        <p:nvSpPr>
          <p:cNvPr id="212" name="Google Shape;212;p30"/>
          <p:cNvSpPr txBox="1"/>
          <p:nvPr/>
        </p:nvSpPr>
        <p:spPr>
          <a:xfrm>
            <a:off x="712338" y="1820950"/>
            <a:ext cx="8633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3D4975"/>
                </a:solidFill>
              </a:rPr>
              <a:t>Picture Communication Symbols</a:t>
            </a:r>
            <a:r>
              <a:rPr b="1" baseline="30000" lang="en" sz="2200">
                <a:solidFill>
                  <a:srgbClr val="3D4975"/>
                </a:solidFill>
              </a:rPr>
              <a:t>®</a:t>
            </a:r>
            <a:r>
              <a:rPr b="1" lang="en" sz="2200">
                <a:solidFill>
                  <a:srgbClr val="3D4975"/>
                </a:solidFill>
              </a:rPr>
              <a:t> courtesy of Boardmaker 7.</a:t>
            </a:r>
            <a:endParaRPr sz="1500">
              <a:solidFill>
                <a:srgbClr val="3D4975"/>
              </a:solidFill>
            </a:endParaRPr>
          </a:p>
        </p:txBody>
      </p:sp>
      <p:pic>
        <p:nvPicPr>
          <p:cNvPr id="213" name="Google Shape;213;p30"/>
          <p:cNvPicPr preferRelativeResize="0"/>
          <p:nvPr/>
        </p:nvPicPr>
        <p:blipFill rotWithShape="1">
          <a:blip r:embed="rId4">
            <a:alphaModFix/>
          </a:blip>
          <a:srcRect b="119" l="0" r="0" t="129"/>
          <a:stretch/>
        </p:blipFill>
        <p:spPr>
          <a:xfrm>
            <a:off x="2380904" y="2372725"/>
            <a:ext cx="5296576" cy="348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PENGUIN RACE</a:t>
            </a:r>
            <a:endParaRPr b="1" sz="4400">
              <a:solidFill>
                <a:srgbClr val="3D4975"/>
              </a:solidFill>
            </a:endParaRPr>
          </a:p>
        </p:txBody>
      </p:sp>
      <p:sp>
        <p:nvSpPr>
          <p:cNvPr id="219" name="Google Shape;219;p31"/>
          <p:cNvSpPr txBox="1"/>
          <p:nvPr/>
        </p:nvSpPr>
        <p:spPr>
          <a:xfrm>
            <a:off x="712338" y="1579000"/>
            <a:ext cx="8633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Score as many points as possible in 1 minute (or another designated time) by walking like a penguin and flipping over the cups.</a:t>
            </a:r>
            <a:endParaRPr sz="1600">
              <a:solidFill>
                <a:srgbClr val="3D4975"/>
              </a:solidFill>
            </a:endParaRPr>
          </a:p>
        </p:txBody>
      </p:sp>
      <p:sp>
        <p:nvSpPr>
          <p:cNvPr id="220" name="Google Shape;220;p31"/>
          <p:cNvSpPr txBox="1"/>
          <p:nvPr/>
        </p:nvSpPr>
        <p:spPr>
          <a:xfrm>
            <a:off x="712338" y="25471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endParaRPr b="1" sz="2300">
              <a:solidFill>
                <a:srgbClr val="3D4975"/>
              </a:solidFill>
            </a:endParaRPr>
          </a:p>
          <a:p>
            <a:pPr indent="0" lvl="0" marL="0" rtl="0" algn="l">
              <a:spcBef>
                <a:spcPts val="0"/>
              </a:spcBef>
              <a:spcAft>
                <a:spcPts val="0"/>
              </a:spcAft>
              <a:buNone/>
            </a:pPr>
            <a:r>
              <a:rPr lang="en" sz="1600">
                <a:solidFill>
                  <a:srgbClr val="3D4975"/>
                </a:solidFill>
              </a:rPr>
              <a:t>1 Sock or Tennis Ball and 2 Plastic Cups per Player.</a:t>
            </a:r>
            <a:endParaRPr sz="1600">
              <a:solidFill>
                <a:srgbClr val="3D4975"/>
              </a:solidFill>
            </a:endParaRPr>
          </a:p>
        </p:txBody>
      </p:sp>
      <p:sp>
        <p:nvSpPr>
          <p:cNvPr id="221" name="Google Shape;221;p31"/>
          <p:cNvSpPr txBox="1"/>
          <p:nvPr/>
        </p:nvSpPr>
        <p:spPr>
          <a:xfrm>
            <a:off x="712350" y="3257350"/>
            <a:ext cx="5522400" cy="250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Race the clock or another penguin.</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Place and hold the egg (ball) between your knees.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On the start signal, waddle back and forth from one cup to the other. When you reach the cup, turn it over.</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Score 1 point every time that you flip a cup.</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If you drop the egg, do 5 jumping jacks (or other exercise) before continuing.</a:t>
            </a:r>
            <a:endParaRPr sz="1600">
              <a:solidFill>
                <a:srgbClr val="3D4975"/>
              </a:solidFill>
            </a:endParaRPr>
          </a:p>
          <a:p>
            <a:pPr indent="-330200" lvl="0" marL="457200" rtl="0" algn="l">
              <a:spcBef>
                <a:spcPts val="0"/>
              </a:spcBef>
              <a:spcAft>
                <a:spcPts val="0"/>
              </a:spcAft>
              <a:buClr>
                <a:srgbClr val="3D4975"/>
              </a:buClr>
              <a:buSzPts val="1600"/>
              <a:buChar char="●"/>
            </a:pPr>
            <a:r>
              <a:rPr b="1" lang="en" sz="1600">
                <a:solidFill>
                  <a:srgbClr val="3D4975"/>
                </a:solidFill>
              </a:rPr>
              <a:t>Partner-Race-Challenge!</a:t>
            </a:r>
            <a:r>
              <a:rPr lang="en" sz="1600">
                <a:solidFill>
                  <a:srgbClr val="3D4975"/>
                </a:solidFill>
              </a:rPr>
              <a:t> Be the first to turn 6 cups.</a:t>
            </a:r>
            <a:endParaRPr sz="1600">
              <a:solidFill>
                <a:srgbClr val="3D4975"/>
              </a:solidFill>
            </a:endParaRPr>
          </a:p>
        </p:txBody>
      </p:sp>
      <p:pic>
        <p:nvPicPr>
          <p:cNvPr id="222" name="Google Shape;222;p31"/>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223" name="Google Shape;223;p31"/>
          <p:cNvSpPr txBox="1"/>
          <p:nvPr/>
        </p:nvSpPr>
        <p:spPr>
          <a:xfrm>
            <a:off x="6186675" y="3257350"/>
            <a:ext cx="33996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Place the egg on any body part and move from one cup to the other.</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Place cups on higher surface.</a:t>
            </a:r>
            <a:endParaRPr sz="1600">
              <a:solidFill>
                <a:srgbClr val="3D497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65" name="Google Shape;65;p14"/>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KEEP IT UP</a:t>
            </a:r>
            <a:endParaRPr b="1" sz="4400">
              <a:solidFill>
                <a:srgbClr val="3D4975"/>
              </a:solidFill>
            </a:endParaRPr>
          </a:p>
        </p:txBody>
      </p:sp>
      <p:sp>
        <p:nvSpPr>
          <p:cNvPr id="66" name="Google Shape;66;p14"/>
          <p:cNvSpPr txBox="1"/>
          <p:nvPr/>
        </p:nvSpPr>
        <p:spPr>
          <a:xfrm>
            <a:off x="712338" y="1897150"/>
            <a:ext cx="8633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3D4975"/>
                </a:solidFill>
              </a:rPr>
              <a:t>Picture Communication Symbols</a:t>
            </a:r>
            <a:r>
              <a:rPr b="1" baseline="30000" lang="en" sz="2200">
                <a:solidFill>
                  <a:srgbClr val="3D4975"/>
                </a:solidFill>
              </a:rPr>
              <a:t>®</a:t>
            </a:r>
            <a:r>
              <a:rPr b="1" lang="en" sz="2200">
                <a:solidFill>
                  <a:srgbClr val="3D4975"/>
                </a:solidFill>
              </a:rPr>
              <a:t> </a:t>
            </a:r>
            <a:r>
              <a:rPr b="1" lang="en" sz="2200">
                <a:solidFill>
                  <a:srgbClr val="3D4975"/>
                </a:solidFill>
              </a:rPr>
              <a:t>courtesy</a:t>
            </a:r>
            <a:r>
              <a:rPr b="1" lang="en" sz="2200">
                <a:solidFill>
                  <a:srgbClr val="3D4975"/>
                </a:solidFill>
              </a:rPr>
              <a:t> of Boardmaker 7.</a:t>
            </a:r>
            <a:endParaRPr sz="1500">
              <a:solidFill>
                <a:srgbClr val="3D4975"/>
              </a:solidFill>
            </a:endParaRPr>
          </a:p>
        </p:txBody>
      </p:sp>
      <p:pic>
        <p:nvPicPr>
          <p:cNvPr id="67" name="Google Shape;67;p14"/>
          <p:cNvPicPr preferRelativeResize="0"/>
          <p:nvPr/>
        </p:nvPicPr>
        <p:blipFill>
          <a:blip r:embed="rId4">
            <a:alphaModFix/>
          </a:blip>
          <a:stretch>
            <a:fillRect/>
          </a:stretch>
        </p:blipFill>
        <p:spPr>
          <a:xfrm>
            <a:off x="712350" y="2794850"/>
            <a:ext cx="8633698" cy="21826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2"/>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229" name="Google Shape;229;p32"/>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PENGUIN RACE</a:t>
            </a:r>
            <a:endParaRPr b="1" sz="4400">
              <a:solidFill>
                <a:srgbClr val="3D4975"/>
              </a:solidFill>
            </a:endParaRPr>
          </a:p>
        </p:txBody>
      </p:sp>
      <p:sp>
        <p:nvSpPr>
          <p:cNvPr id="230" name="Google Shape;230;p32"/>
          <p:cNvSpPr txBox="1"/>
          <p:nvPr/>
        </p:nvSpPr>
        <p:spPr>
          <a:xfrm>
            <a:off x="712338" y="2049550"/>
            <a:ext cx="8633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3D4975"/>
                </a:solidFill>
              </a:rPr>
              <a:t>Picture Communication Symbols</a:t>
            </a:r>
            <a:r>
              <a:rPr b="1" baseline="30000" lang="en" sz="2200">
                <a:solidFill>
                  <a:srgbClr val="3D4975"/>
                </a:solidFill>
              </a:rPr>
              <a:t>®</a:t>
            </a:r>
            <a:r>
              <a:rPr b="1" lang="en" sz="2200">
                <a:solidFill>
                  <a:srgbClr val="3D4975"/>
                </a:solidFill>
              </a:rPr>
              <a:t> courtesy of Boardmaker 7.</a:t>
            </a:r>
            <a:endParaRPr sz="1500">
              <a:solidFill>
                <a:srgbClr val="3D4975"/>
              </a:solidFill>
            </a:endParaRPr>
          </a:p>
        </p:txBody>
      </p:sp>
      <p:pic>
        <p:nvPicPr>
          <p:cNvPr id="231" name="Google Shape;231;p32"/>
          <p:cNvPicPr preferRelativeResize="0"/>
          <p:nvPr/>
        </p:nvPicPr>
        <p:blipFill rotWithShape="1">
          <a:blip r:embed="rId4">
            <a:alphaModFix/>
          </a:blip>
          <a:srcRect b="1484" l="0" r="0" t="1494"/>
          <a:stretch/>
        </p:blipFill>
        <p:spPr>
          <a:xfrm>
            <a:off x="712350" y="2794850"/>
            <a:ext cx="8633700" cy="21826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3"/>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BACKBOARD BANK IT</a:t>
            </a:r>
            <a:endParaRPr b="1" sz="4400">
              <a:solidFill>
                <a:srgbClr val="3D4975"/>
              </a:solidFill>
            </a:endParaRPr>
          </a:p>
        </p:txBody>
      </p:sp>
      <p:sp>
        <p:nvSpPr>
          <p:cNvPr id="237" name="Google Shape;237;p33"/>
          <p:cNvSpPr txBox="1"/>
          <p:nvPr/>
        </p:nvSpPr>
        <p:spPr>
          <a:xfrm>
            <a:off x="712338" y="1579000"/>
            <a:ext cx="8633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Score as many points as possible in 1 minute (or another designated time) by tossing sock balls off of the wall and into the basket.</a:t>
            </a:r>
            <a:endParaRPr sz="1600">
              <a:solidFill>
                <a:srgbClr val="3D4975"/>
              </a:solidFill>
            </a:endParaRPr>
          </a:p>
        </p:txBody>
      </p:sp>
      <p:sp>
        <p:nvSpPr>
          <p:cNvPr id="238" name="Google Shape;238;p33"/>
          <p:cNvSpPr txBox="1"/>
          <p:nvPr/>
        </p:nvSpPr>
        <p:spPr>
          <a:xfrm>
            <a:off x="712338" y="25471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endParaRPr b="1" sz="2300">
              <a:solidFill>
                <a:srgbClr val="3D4975"/>
              </a:solidFill>
            </a:endParaRPr>
          </a:p>
          <a:p>
            <a:pPr indent="0" lvl="0" marL="0" rtl="0" algn="l">
              <a:spcBef>
                <a:spcPts val="0"/>
              </a:spcBef>
              <a:spcAft>
                <a:spcPts val="0"/>
              </a:spcAft>
              <a:buNone/>
            </a:pPr>
            <a:r>
              <a:rPr lang="en" sz="1600">
                <a:solidFill>
                  <a:srgbClr val="3D4975"/>
                </a:solidFill>
              </a:rPr>
              <a:t>5 Sock Balls (paper or foam ball or any soft ball available), Laundry Basket or Bucket, Wall</a:t>
            </a:r>
            <a:endParaRPr sz="1600">
              <a:solidFill>
                <a:srgbClr val="3D4975"/>
              </a:solidFill>
            </a:endParaRPr>
          </a:p>
        </p:txBody>
      </p:sp>
      <p:sp>
        <p:nvSpPr>
          <p:cNvPr id="239" name="Google Shape;239;p33"/>
          <p:cNvSpPr txBox="1"/>
          <p:nvPr/>
        </p:nvSpPr>
        <p:spPr>
          <a:xfrm>
            <a:off x="712350" y="3257350"/>
            <a:ext cx="55224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Place a basket or bucket against a wall. Mark a distance 5’-10’ from the basket.</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On the start signal start tossing the sock balls into the basket. You MUST bounce the ball off of the wall for the </a:t>
            </a:r>
            <a:r>
              <a:rPr lang="en" sz="1600">
                <a:solidFill>
                  <a:srgbClr val="3D4975"/>
                </a:solidFill>
              </a:rPr>
              <a:t>point</a:t>
            </a:r>
            <a:r>
              <a:rPr lang="en" sz="1600">
                <a:solidFill>
                  <a:srgbClr val="3D4975"/>
                </a:solidFill>
              </a:rPr>
              <a:t> to be counted.</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Score 1 point for every sock that is banked into the basket.</a:t>
            </a:r>
            <a:endParaRPr sz="1600">
              <a:solidFill>
                <a:srgbClr val="3D4975"/>
              </a:solidFill>
            </a:endParaRPr>
          </a:p>
        </p:txBody>
      </p:sp>
      <p:pic>
        <p:nvPicPr>
          <p:cNvPr id="240" name="Google Shape;240;p33"/>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241" name="Google Shape;241;p33"/>
          <p:cNvSpPr txBox="1"/>
          <p:nvPr/>
        </p:nvSpPr>
        <p:spPr>
          <a:xfrm>
            <a:off x="6186675" y="3257350"/>
            <a:ext cx="33996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Allow students to choose a ball based on preference/skill.</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Modify the distance between the tossing spot and the basket to increase success.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Allow all baskets to count as a point, even those not banked.</a:t>
            </a:r>
            <a:endParaRPr sz="1600">
              <a:solidFill>
                <a:srgbClr val="3D497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4"/>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247" name="Google Shape;247;p34"/>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BACKBOARD BANK IT</a:t>
            </a:r>
            <a:endParaRPr b="1" sz="4400">
              <a:solidFill>
                <a:srgbClr val="3D4975"/>
              </a:solidFill>
            </a:endParaRPr>
          </a:p>
        </p:txBody>
      </p:sp>
      <p:sp>
        <p:nvSpPr>
          <p:cNvPr id="248" name="Google Shape;248;p34"/>
          <p:cNvSpPr txBox="1"/>
          <p:nvPr/>
        </p:nvSpPr>
        <p:spPr>
          <a:xfrm>
            <a:off x="712338" y="2049550"/>
            <a:ext cx="8633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3D4975"/>
                </a:solidFill>
              </a:rPr>
              <a:t>Picture Communication Symbols</a:t>
            </a:r>
            <a:r>
              <a:rPr b="1" baseline="30000" lang="en" sz="2200">
                <a:solidFill>
                  <a:srgbClr val="3D4975"/>
                </a:solidFill>
              </a:rPr>
              <a:t>®</a:t>
            </a:r>
            <a:r>
              <a:rPr b="1" lang="en" sz="2200">
                <a:solidFill>
                  <a:srgbClr val="3D4975"/>
                </a:solidFill>
              </a:rPr>
              <a:t> courtesy of Boardmaker 7.</a:t>
            </a:r>
            <a:endParaRPr sz="1500">
              <a:solidFill>
                <a:srgbClr val="3D4975"/>
              </a:solidFill>
            </a:endParaRPr>
          </a:p>
        </p:txBody>
      </p:sp>
      <p:pic>
        <p:nvPicPr>
          <p:cNvPr id="249" name="Google Shape;249;p34"/>
          <p:cNvPicPr preferRelativeResize="0"/>
          <p:nvPr/>
        </p:nvPicPr>
        <p:blipFill rotWithShape="1">
          <a:blip r:embed="rId4">
            <a:alphaModFix/>
          </a:blip>
          <a:srcRect b="0" l="39" r="29" t="0"/>
          <a:stretch/>
        </p:blipFill>
        <p:spPr>
          <a:xfrm>
            <a:off x="712350" y="2794850"/>
            <a:ext cx="8633701" cy="21826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nvSpPr>
        <p:spPr>
          <a:xfrm>
            <a:off x="712350" y="454600"/>
            <a:ext cx="86337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3D4975"/>
                </a:solidFill>
              </a:rPr>
              <a:t>PAPER PLANE CORN HOLE</a:t>
            </a:r>
            <a:endParaRPr b="1" sz="3800">
              <a:solidFill>
                <a:srgbClr val="3D4975"/>
              </a:solidFill>
            </a:endParaRPr>
          </a:p>
        </p:txBody>
      </p:sp>
      <p:sp>
        <p:nvSpPr>
          <p:cNvPr id="255" name="Google Shape;255;p35"/>
          <p:cNvSpPr txBox="1"/>
          <p:nvPr/>
        </p:nvSpPr>
        <p:spPr>
          <a:xfrm>
            <a:off x="712338" y="1579000"/>
            <a:ext cx="8633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Score as many points as possible in 1 minute (or another designated time) by throwing your paper object (like a plane) into the target (bucket or hoop).</a:t>
            </a:r>
            <a:endParaRPr sz="1600">
              <a:solidFill>
                <a:srgbClr val="3D4975"/>
              </a:solidFill>
            </a:endParaRPr>
          </a:p>
        </p:txBody>
      </p:sp>
      <p:sp>
        <p:nvSpPr>
          <p:cNvPr id="256" name="Google Shape;256;p35"/>
          <p:cNvSpPr txBox="1"/>
          <p:nvPr/>
        </p:nvSpPr>
        <p:spPr>
          <a:xfrm>
            <a:off x="712338" y="25471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endParaRPr b="1" sz="2300">
              <a:solidFill>
                <a:srgbClr val="3D4975"/>
              </a:solidFill>
            </a:endParaRPr>
          </a:p>
          <a:p>
            <a:pPr indent="0" lvl="0" marL="0" rtl="0" algn="l">
              <a:spcBef>
                <a:spcPts val="0"/>
              </a:spcBef>
              <a:spcAft>
                <a:spcPts val="0"/>
              </a:spcAft>
              <a:buNone/>
            </a:pPr>
            <a:r>
              <a:rPr lang="en" sz="1600">
                <a:solidFill>
                  <a:srgbClr val="3D4975"/>
                </a:solidFill>
              </a:rPr>
              <a:t>3 Sheets of Paper per Player, a Target (bucket, hoop, laundry basket)</a:t>
            </a:r>
            <a:endParaRPr sz="1600">
              <a:solidFill>
                <a:srgbClr val="3D4975"/>
              </a:solidFill>
            </a:endParaRPr>
          </a:p>
        </p:txBody>
      </p:sp>
      <p:sp>
        <p:nvSpPr>
          <p:cNvPr id="257" name="Google Shape;257;p35"/>
          <p:cNvSpPr txBox="1"/>
          <p:nvPr/>
        </p:nvSpPr>
        <p:spPr>
          <a:xfrm>
            <a:off x="712350" y="3257350"/>
            <a:ext cx="5522400" cy="250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Place a basket or bucket against a wall. Mark a distance 5’-15’ from the basket. Create paper objects.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On the start signal, toss paper objects to the target.</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When all 3 objects have been tossed, hurry to collect them and </a:t>
            </a:r>
            <a:r>
              <a:rPr lang="en" sz="1600">
                <a:solidFill>
                  <a:srgbClr val="3D4975"/>
                </a:solidFill>
              </a:rPr>
              <a:t>then</a:t>
            </a:r>
            <a:r>
              <a:rPr lang="en" sz="1600">
                <a:solidFill>
                  <a:srgbClr val="3D4975"/>
                </a:solidFill>
              </a:rPr>
              <a:t> keep tossing </a:t>
            </a:r>
            <a:r>
              <a:rPr lang="en" sz="1600">
                <a:solidFill>
                  <a:srgbClr val="3D4975"/>
                </a:solidFill>
              </a:rPr>
              <a:t>until</a:t>
            </a:r>
            <a:r>
              <a:rPr lang="en" sz="1600">
                <a:solidFill>
                  <a:srgbClr val="3D4975"/>
                </a:solidFill>
              </a:rPr>
              <a:t> time runs out.</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Score 1 point for every object that hits the outside of the target, and 2 points for every object that lands inside the target.</a:t>
            </a:r>
            <a:endParaRPr sz="1600">
              <a:solidFill>
                <a:srgbClr val="3D4975"/>
              </a:solidFill>
            </a:endParaRPr>
          </a:p>
        </p:txBody>
      </p:sp>
      <p:pic>
        <p:nvPicPr>
          <p:cNvPr id="258" name="Google Shape;258;p35"/>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259" name="Google Shape;259;p35"/>
          <p:cNvSpPr txBox="1"/>
          <p:nvPr/>
        </p:nvSpPr>
        <p:spPr>
          <a:xfrm>
            <a:off x="6186675" y="3257350"/>
            <a:ext cx="3399600" cy="250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Paper planes and paper balls are both example of paper objects to be thrown. You can also use beanbags to promote success.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Modify the distance between the tossing spot and the target to increase success.</a:t>
            </a:r>
            <a:endParaRPr sz="1600">
              <a:solidFill>
                <a:srgbClr val="3D4975"/>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36"/>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265" name="Google Shape;265;p36"/>
          <p:cNvSpPr txBox="1"/>
          <p:nvPr/>
        </p:nvSpPr>
        <p:spPr>
          <a:xfrm>
            <a:off x="712350" y="454600"/>
            <a:ext cx="86337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3D4975"/>
                </a:solidFill>
              </a:rPr>
              <a:t>PAPER PLANE CORN HOLE</a:t>
            </a:r>
            <a:endParaRPr b="1" sz="4400">
              <a:solidFill>
                <a:srgbClr val="3D4975"/>
              </a:solidFill>
            </a:endParaRPr>
          </a:p>
        </p:txBody>
      </p:sp>
      <p:sp>
        <p:nvSpPr>
          <p:cNvPr id="266" name="Google Shape;266;p36"/>
          <p:cNvSpPr txBox="1"/>
          <p:nvPr/>
        </p:nvSpPr>
        <p:spPr>
          <a:xfrm>
            <a:off x="712338" y="1744750"/>
            <a:ext cx="8633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3D4975"/>
                </a:solidFill>
              </a:rPr>
              <a:t>Picture Communication Symbols</a:t>
            </a:r>
            <a:r>
              <a:rPr b="1" baseline="30000" lang="en" sz="2200">
                <a:solidFill>
                  <a:srgbClr val="3D4975"/>
                </a:solidFill>
              </a:rPr>
              <a:t>®</a:t>
            </a:r>
            <a:r>
              <a:rPr b="1" lang="en" sz="2200">
                <a:solidFill>
                  <a:srgbClr val="3D4975"/>
                </a:solidFill>
              </a:rPr>
              <a:t> courtesy of Boardmaker 7.</a:t>
            </a:r>
            <a:endParaRPr sz="1500">
              <a:solidFill>
                <a:srgbClr val="3D4975"/>
              </a:solidFill>
            </a:endParaRPr>
          </a:p>
        </p:txBody>
      </p:sp>
      <p:pic>
        <p:nvPicPr>
          <p:cNvPr id="267" name="Google Shape;267;p36"/>
          <p:cNvPicPr preferRelativeResize="0"/>
          <p:nvPr/>
        </p:nvPicPr>
        <p:blipFill rotWithShape="1">
          <a:blip r:embed="rId4">
            <a:alphaModFix/>
          </a:blip>
          <a:srcRect b="719" l="0" r="0" t="719"/>
          <a:stretch/>
        </p:blipFill>
        <p:spPr>
          <a:xfrm>
            <a:off x="2312300" y="2265775"/>
            <a:ext cx="5433800" cy="35567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7"/>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TENNIS SHOE TOWER</a:t>
            </a:r>
            <a:endParaRPr b="1" sz="4400">
              <a:solidFill>
                <a:srgbClr val="3D4975"/>
              </a:solidFill>
            </a:endParaRPr>
          </a:p>
        </p:txBody>
      </p:sp>
      <p:sp>
        <p:nvSpPr>
          <p:cNvPr id="273" name="Google Shape;273;p37"/>
          <p:cNvSpPr txBox="1"/>
          <p:nvPr/>
        </p:nvSpPr>
        <p:spPr>
          <a:xfrm>
            <a:off x="712338" y="15790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Build a shoe tower as high as you can with the shoes collected from the pile.</a:t>
            </a:r>
            <a:endParaRPr sz="1600">
              <a:solidFill>
                <a:srgbClr val="3D4975"/>
              </a:solidFill>
            </a:endParaRPr>
          </a:p>
        </p:txBody>
      </p:sp>
      <p:sp>
        <p:nvSpPr>
          <p:cNvPr id="274" name="Google Shape;274;p37"/>
          <p:cNvSpPr txBox="1"/>
          <p:nvPr/>
        </p:nvSpPr>
        <p:spPr>
          <a:xfrm>
            <a:off x="712338" y="23947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endParaRPr b="1" sz="2300">
              <a:solidFill>
                <a:srgbClr val="3D4975"/>
              </a:solidFill>
            </a:endParaRPr>
          </a:p>
          <a:p>
            <a:pPr indent="0" lvl="0" marL="0" rtl="0" algn="l">
              <a:spcBef>
                <a:spcPts val="0"/>
              </a:spcBef>
              <a:spcAft>
                <a:spcPts val="0"/>
              </a:spcAft>
              <a:buNone/>
            </a:pPr>
            <a:r>
              <a:rPr lang="en" sz="1600">
                <a:solidFill>
                  <a:srgbClr val="3D4975"/>
                </a:solidFill>
              </a:rPr>
              <a:t>5-15 Shoes per Player, 1 Spot Marker per Player to Create a Home Base (e.g., paper plates)</a:t>
            </a:r>
            <a:endParaRPr sz="1600">
              <a:solidFill>
                <a:srgbClr val="3D4975"/>
              </a:solidFill>
            </a:endParaRPr>
          </a:p>
        </p:txBody>
      </p:sp>
      <p:sp>
        <p:nvSpPr>
          <p:cNvPr id="275" name="Google Shape;275;p37"/>
          <p:cNvSpPr txBox="1"/>
          <p:nvPr/>
        </p:nvSpPr>
        <p:spPr>
          <a:xfrm>
            <a:off x="712350" y="3257350"/>
            <a:ext cx="5522400" cy="275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Create a shoe pile with all of the collected shoes at one side of the activity area. Place home base spots equal distance from the pile.</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On the start signal, move and take 1 shoe from the pile. Then, return to home base and begin building. Move back and forth, collecting and building.</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If the tower falls, that’s okay, rebuild and keep going.</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When the shoes are gone, count and score 1 point for every shoe in the tower.</a:t>
            </a:r>
            <a:endParaRPr sz="1600">
              <a:solidFill>
                <a:srgbClr val="3D4975"/>
              </a:solidFill>
            </a:endParaRPr>
          </a:p>
        </p:txBody>
      </p:sp>
      <p:pic>
        <p:nvPicPr>
          <p:cNvPr id="276" name="Google Shape;276;p37"/>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277" name="Google Shape;277;p37"/>
          <p:cNvSpPr txBox="1"/>
          <p:nvPr/>
        </p:nvSpPr>
        <p:spPr>
          <a:xfrm>
            <a:off x="6186675" y="3257350"/>
            <a:ext cx="33996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Pile and/or build with shoes on a higher surface.</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Use flat shoes (e.g. flip flops)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Use stuffed toys in place of shoes.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Use blocks or some other easily stackable objects.</a:t>
            </a:r>
            <a:endParaRPr sz="1600">
              <a:solidFill>
                <a:srgbClr val="3D497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38"/>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283" name="Google Shape;283;p38"/>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TENNIS SHOE TOWER</a:t>
            </a:r>
            <a:endParaRPr b="1" sz="4400">
              <a:solidFill>
                <a:srgbClr val="3D4975"/>
              </a:solidFill>
            </a:endParaRPr>
          </a:p>
        </p:txBody>
      </p:sp>
      <p:sp>
        <p:nvSpPr>
          <p:cNvPr id="284" name="Google Shape;284;p38"/>
          <p:cNvSpPr txBox="1"/>
          <p:nvPr/>
        </p:nvSpPr>
        <p:spPr>
          <a:xfrm>
            <a:off x="712338" y="2049550"/>
            <a:ext cx="8633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3D4975"/>
                </a:solidFill>
              </a:rPr>
              <a:t>Picture Communication Symbols</a:t>
            </a:r>
            <a:r>
              <a:rPr b="1" baseline="30000" lang="en" sz="2200">
                <a:solidFill>
                  <a:srgbClr val="3D4975"/>
                </a:solidFill>
              </a:rPr>
              <a:t>®</a:t>
            </a:r>
            <a:r>
              <a:rPr b="1" lang="en" sz="2200">
                <a:solidFill>
                  <a:srgbClr val="3D4975"/>
                </a:solidFill>
              </a:rPr>
              <a:t> courtesy of Boardmaker 7.</a:t>
            </a:r>
            <a:endParaRPr sz="1500">
              <a:solidFill>
                <a:srgbClr val="3D4975"/>
              </a:solidFill>
            </a:endParaRPr>
          </a:p>
        </p:txBody>
      </p:sp>
      <p:pic>
        <p:nvPicPr>
          <p:cNvPr id="285" name="Google Shape;285;p38"/>
          <p:cNvPicPr preferRelativeResize="0"/>
          <p:nvPr/>
        </p:nvPicPr>
        <p:blipFill rotWithShape="1">
          <a:blip r:embed="rId4">
            <a:alphaModFix/>
          </a:blip>
          <a:srcRect b="278" l="0" r="0" t="278"/>
          <a:stretch/>
        </p:blipFill>
        <p:spPr>
          <a:xfrm>
            <a:off x="712350" y="2794850"/>
            <a:ext cx="8633701" cy="218268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9"/>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MILK JUG RELAY</a:t>
            </a:r>
            <a:endParaRPr b="1" sz="4400">
              <a:solidFill>
                <a:srgbClr val="3D4975"/>
              </a:solidFill>
            </a:endParaRPr>
          </a:p>
        </p:txBody>
      </p:sp>
      <p:sp>
        <p:nvSpPr>
          <p:cNvPr id="291" name="Google Shape;291;p39"/>
          <p:cNvSpPr txBox="1"/>
          <p:nvPr/>
        </p:nvSpPr>
        <p:spPr>
          <a:xfrm>
            <a:off x="712338" y="1579000"/>
            <a:ext cx="8633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Move the objects (i.e. milk jugs) back and forth as many times as you can in 1 minute (or another designated time).</a:t>
            </a:r>
            <a:endParaRPr sz="1600">
              <a:solidFill>
                <a:srgbClr val="3D4975"/>
              </a:solidFill>
            </a:endParaRPr>
          </a:p>
        </p:txBody>
      </p:sp>
      <p:sp>
        <p:nvSpPr>
          <p:cNvPr id="292" name="Google Shape;292;p39"/>
          <p:cNvSpPr txBox="1"/>
          <p:nvPr/>
        </p:nvSpPr>
        <p:spPr>
          <a:xfrm>
            <a:off x="712338" y="24709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endParaRPr b="1" sz="2300">
              <a:solidFill>
                <a:srgbClr val="3D4975"/>
              </a:solidFill>
            </a:endParaRPr>
          </a:p>
          <a:p>
            <a:pPr indent="0" lvl="0" marL="0" rtl="0" algn="l">
              <a:spcBef>
                <a:spcPts val="0"/>
              </a:spcBef>
              <a:spcAft>
                <a:spcPts val="0"/>
              </a:spcAft>
              <a:buNone/>
            </a:pPr>
            <a:r>
              <a:rPr lang="en" sz="1600">
                <a:solidFill>
                  <a:srgbClr val="3D4975"/>
                </a:solidFill>
              </a:rPr>
              <a:t>2 1-Gallon Milk Jugs per Player, Spot Markers to Mark Start/Finish Lines, Timer</a:t>
            </a:r>
            <a:endParaRPr sz="1600">
              <a:solidFill>
                <a:srgbClr val="3D4975"/>
              </a:solidFill>
            </a:endParaRPr>
          </a:p>
        </p:txBody>
      </p:sp>
      <p:sp>
        <p:nvSpPr>
          <p:cNvPr id="293" name="Google Shape;293;p39"/>
          <p:cNvSpPr txBox="1"/>
          <p:nvPr/>
        </p:nvSpPr>
        <p:spPr>
          <a:xfrm>
            <a:off x="712350" y="3257350"/>
            <a:ext cx="5522400" cy="250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Create start and end lines using spot markers. Lines can be 15-30 steps apart, or 10 pushes if you use a wheelchair.</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Fill 2 1-gallon jugs with water (¼, ½, or full) and place at the start line.</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On the signal, carry the object (or objects) across the room and back as many times as you can. </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Score 1 point for each full length traveled in 1 minute.</a:t>
            </a:r>
            <a:endParaRPr sz="1600">
              <a:solidFill>
                <a:srgbClr val="3D4975"/>
              </a:solidFill>
            </a:endParaRPr>
          </a:p>
        </p:txBody>
      </p:sp>
      <p:pic>
        <p:nvPicPr>
          <p:cNvPr id="294" name="Google Shape;294;p39"/>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295" name="Google Shape;295;p39"/>
          <p:cNvSpPr txBox="1"/>
          <p:nvPr/>
        </p:nvSpPr>
        <p:spPr>
          <a:xfrm>
            <a:off x="6186675" y="3257350"/>
            <a:ext cx="3399600" cy="250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Use a variety of objects and allow students to choose (e.g., soup cans, water bottles, grocery bags with objects inside.)</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Carry objects in your lap if you’re pushing your wheelchair.</a:t>
            </a:r>
            <a:endParaRPr sz="1600">
              <a:solidFill>
                <a:srgbClr val="3D497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40"/>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301" name="Google Shape;301;p40"/>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MILK JUG RELAY</a:t>
            </a:r>
            <a:endParaRPr b="1" sz="4400">
              <a:solidFill>
                <a:srgbClr val="3D4975"/>
              </a:solidFill>
            </a:endParaRPr>
          </a:p>
        </p:txBody>
      </p:sp>
      <p:sp>
        <p:nvSpPr>
          <p:cNvPr id="302" name="Google Shape;302;p40"/>
          <p:cNvSpPr txBox="1"/>
          <p:nvPr/>
        </p:nvSpPr>
        <p:spPr>
          <a:xfrm>
            <a:off x="712338" y="2049550"/>
            <a:ext cx="8633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3D4975"/>
                </a:solidFill>
              </a:rPr>
              <a:t>Picture Communication Symbols</a:t>
            </a:r>
            <a:r>
              <a:rPr b="1" baseline="30000" lang="en" sz="2200">
                <a:solidFill>
                  <a:srgbClr val="3D4975"/>
                </a:solidFill>
              </a:rPr>
              <a:t>®</a:t>
            </a:r>
            <a:r>
              <a:rPr b="1" lang="en" sz="2200">
                <a:solidFill>
                  <a:srgbClr val="3D4975"/>
                </a:solidFill>
              </a:rPr>
              <a:t> courtesy of Boardmaker 7.</a:t>
            </a:r>
            <a:endParaRPr sz="1500">
              <a:solidFill>
                <a:srgbClr val="3D4975"/>
              </a:solidFill>
            </a:endParaRPr>
          </a:p>
        </p:txBody>
      </p:sp>
      <p:pic>
        <p:nvPicPr>
          <p:cNvPr id="303" name="Google Shape;303;p40"/>
          <p:cNvPicPr preferRelativeResize="0"/>
          <p:nvPr/>
        </p:nvPicPr>
        <p:blipFill rotWithShape="1">
          <a:blip r:embed="rId4">
            <a:alphaModFix/>
          </a:blip>
          <a:srcRect b="238" l="0" r="0" t="238"/>
          <a:stretch/>
        </p:blipFill>
        <p:spPr>
          <a:xfrm>
            <a:off x="712350" y="2794850"/>
            <a:ext cx="8633700" cy="21826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1"/>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LOOK FOR THE GOOD</a:t>
            </a:r>
            <a:endParaRPr b="1" sz="4400">
              <a:solidFill>
                <a:srgbClr val="3D4975"/>
              </a:solidFill>
            </a:endParaRPr>
          </a:p>
        </p:txBody>
      </p:sp>
      <p:sp>
        <p:nvSpPr>
          <p:cNvPr id="309" name="Google Shape;309;p41"/>
          <p:cNvSpPr txBox="1"/>
          <p:nvPr/>
        </p:nvSpPr>
        <p:spPr>
          <a:xfrm>
            <a:off x="712338" y="1579000"/>
            <a:ext cx="8633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Score points by finding 4 objects in your house (1 at a time) that fit in the </a:t>
            </a:r>
            <a:r>
              <a:rPr i="1" lang="en" sz="1600">
                <a:solidFill>
                  <a:srgbClr val="3D4975"/>
                </a:solidFill>
              </a:rPr>
              <a:t>Look for the Good</a:t>
            </a:r>
            <a:r>
              <a:rPr lang="en" sz="1600">
                <a:solidFill>
                  <a:srgbClr val="3D4975"/>
                </a:solidFill>
              </a:rPr>
              <a:t> category of your choice</a:t>
            </a:r>
            <a:r>
              <a:rPr lang="en" sz="1600">
                <a:solidFill>
                  <a:srgbClr val="3D4975"/>
                </a:solidFill>
              </a:rPr>
              <a:t>.</a:t>
            </a:r>
            <a:endParaRPr sz="1600">
              <a:solidFill>
                <a:srgbClr val="3D4975"/>
              </a:solidFill>
            </a:endParaRPr>
          </a:p>
        </p:txBody>
      </p:sp>
      <p:sp>
        <p:nvSpPr>
          <p:cNvPr id="310" name="Google Shape;310;p41"/>
          <p:cNvSpPr txBox="1"/>
          <p:nvPr/>
        </p:nvSpPr>
        <p:spPr>
          <a:xfrm>
            <a:off x="712338" y="24709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endParaRPr b="1" sz="2300">
              <a:solidFill>
                <a:srgbClr val="3D4975"/>
              </a:solidFill>
            </a:endParaRPr>
          </a:p>
          <a:p>
            <a:pPr indent="0" lvl="0" marL="0" rtl="0" algn="l">
              <a:spcBef>
                <a:spcPts val="0"/>
              </a:spcBef>
              <a:spcAft>
                <a:spcPts val="0"/>
              </a:spcAft>
              <a:buNone/>
            </a:pPr>
            <a:r>
              <a:rPr lang="en" sz="1600">
                <a:solidFill>
                  <a:srgbClr val="3D4975"/>
                </a:solidFill>
              </a:rPr>
              <a:t>Spot Marker to Mark a Home Base</a:t>
            </a:r>
            <a:endParaRPr sz="1600">
              <a:solidFill>
                <a:srgbClr val="3D4975"/>
              </a:solidFill>
            </a:endParaRPr>
          </a:p>
        </p:txBody>
      </p:sp>
      <p:sp>
        <p:nvSpPr>
          <p:cNvPr id="311" name="Google Shape;311;p41"/>
          <p:cNvSpPr txBox="1"/>
          <p:nvPr/>
        </p:nvSpPr>
        <p:spPr>
          <a:xfrm>
            <a:off x="712350" y="3181150"/>
            <a:ext cx="5522400" cy="275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Choose a Look for the Good category from the following list: 4 of your favorite objects; 4 objects that match your favorite color; 4 objects that start with L,F,T,G </a:t>
            </a:r>
            <a:r>
              <a:rPr b="1" i="1" lang="en" sz="1600" u="sng">
                <a:solidFill>
                  <a:srgbClr val="3D4975"/>
                </a:solidFill>
              </a:rPr>
              <a:t>L</a:t>
            </a:r>
            <a:r>
              <a:rPr i="1" lang="en" sz="1600">
                <a:solidFill>
                  <a:srgbClr val="3D4975"/>
                </a:solidFill>
              </a:rPr>
              <a:t>ook </a:t>
            </a:r>
            <a:r>
              <a:rPr b="1" i="1" lang="en" sz="1600" u="sng">
                <a:solidFill>
                  <a:srgbClr val="3D4975"/>
                </a:solidFill>
              </a:rPr>
              <a:t>F</a:t>
            </a:r>
            <a:r>
              <a:rPr i="1" lang="en" sz="1600">
                <a:solidFill>
                  <a:srgbClr val="3D4975"/>
                </a:solidFill>
              </a:rPr>
              <a:t>or </a:t>
            </a:r>
            <a:r>
              <a:rPr b="1" i="1" lang="en" sz="1600" u="sng">
                <a:solidFill>
                  <a:srgbClr val="3D4975"/>
                </a:solidFill>
              </a:rPr>
              <a:t>T</a:t>
            </a:r>
            <a:r>
              <a:rPr i="1" lang="en" sz="1600">
                <a:solidFill>
                  <a:srgbClr val="3D4975"/>
                </a:solidFill>
              </a:rPr>
              <a:t>he </a:t>
            </a:r>
            <a:r>
              <a:rPr b="1" i="1" lang="en" sz="1600" u="sng">
                <a:solidFill>
                  <a:srgbClr val="3D4975"/>
                </a:solidFill>
              </a:rPr>
              <a:t>G</a:t>
            </a:r>
            <a:r>
              <a:rPr i="1" lang="en" sz="1600">
                <a:solidFill>
                  <a:srgbClr val="3D4975"/>
                </a:solidFill>
              </a:rPr>
              <a:t>ood</a:t>
            </a:r>
            <a:r>
              <a:rPr lang="en" sz="1600">
                <a:solidFill>
                  <a:srgbClr val="3D4975"/>
                </a:solidFill>
              </a:rPr>
              <a:t>.</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On the start signal, move through your house and find the first object in the </a:t>
            </a:r>
            <a:r>
              <a:rPr i="1" lang="en" sz="1600">
                <a:solidFill>
                  <a:srgbClr val="3D4975"/>
                </a:solidFill>
              </a:rPr>
              <a:t>Look for the Good</a:t>
            </a:r>
            <a:r>
              <a:rPr lang="en" sz="1600">
                <a:solidFill>
                  <a:srgbClr val="3D4975"/>
                </a:solidFill>
              </a:rPr>
              <a:t> category. </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Bring the object back to Home Base and then go find the second object.</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Continue until all 4 objects are back at Home Base.</a:t>
            </a:r>
            <a:endParaRPr sz="1600">
              <a:solidFill>
                <a:srgbClr val="3D4975"/>
              </a:solidFill>
            </a:endParaRPr>
          </a:p>
        </p:txBody>
      </p:sp>
      <p:pic>
        <p:nvPicPr>
          <p:cNvPr id="312" name="Google Shape;312;p41"/>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313" name="Google Shape;313;p41"/>
          <p:cNvSpPr txBox="1"/>
          <p:nvPr/>
        </p:nvSpPr>
        <p:spPr>
          <a:xfrm>
            <a:off x="6186675" y="3181150"/>
            <a:ext cx="3399600" cy="275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Provide each player with the names of the actual objects (L, F, T, G) to be found.</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Plan ahead and create visual pictures of the objects that students can search and find.</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Choose 4 objects that make different sounds. Students search for the sounds.</a:t>
            </a:r>
            <a:endParaRPr sz="1600">
              <a:solidFill>
                <a:srgbClr val="3D497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SCAVENGER HUNT</a:t>
            </a:r>
            <a:endParaRPr b="1" sz="4400">
              <a:solidFill>
                <a:srgbClr val="3D4975"/>
              </a:solidFill>
            </a:endParaRPr>
          </a:p>
        </p:txBody>
      </p:sp>
      <p:sp>
        <p:nvSpPr>
          <p:cNvPr id="73" name="Google Shape;73;p15"/>
          <p:cNvSpPr txBox="1"/>
          <p:nvPr/>
        </p:nvSpPr>
        <p:spPr>
          <a:xfrm>
            <a:off x="712338" y="15028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Find as many items listed on the worksheet as possible.</a:t>
            </a:r>
            <a:endParaRPr sz="1600">
              <a:solidFill>
                <a:srgbClr val="3D4975"/>
              </a:solidFill>
            </a:endParaRPr>
          </a:p>
        </p:txBody>
      </p:sp>
      <p:sp>
        <p:nvSpPr>
          <p:cNvPr id="74" name="Google Shape;74;p15"/>
          <p:cNvSpPr txBox="1"/>
          <p:nvPr/>
        </p:nvSpPr>
        <p:spPr>
          <a:xfrm>
            <a:off x="712338" y="22423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endParaRPr b="1" sz="2300">
              <a:solidFill>
                <a:srgbClr val="3D4975"/>
              </a:solidFill>
            </a:endParaRPr>
          </a:p>
          <a:p>
            <a:pPr indent="0" lvl="0" marL="0" rtl="0" algn="l">
              <a:spcBef>
                <a:spcPts val="0"/>
              </a:spcBef>
              <a:spcAft>
                <a:spcPts val="0"/>
              </a:spcAft>
              <a:buNone/>
            </a:pPr>
            <a:r>
              <a:rPr lang="en" sz="1600">
                <a:solidFill>
                  <a:srgbClr val="3D4975"/>
                </a:solidFill>
              </a:rPr>
              <a:t>Printed Copy of Scavenger Hunt Worksheet (modify based on students’ needs/abilities)</a:t>
            </a:r>
            <a:endParaRPr sz="1600">
              <a:solidFill>
                <a:srgbClr val="3D4975"/>
              </a:solidFill>
            </a:endParaRPr>
          </a:p>
        </p:txBody>
      </p:sp>
      <p:sp>
        <p:nvSpPr>
          <p:cNvPr id="75" name="Google Shape;75;p15"/>
          <p:cNvSpPr txBox="1"/>
          <p:nvPr/>
        </p:nvSpPr>
        <p:spPr>
          <a:xfrm>
            <a:off x="712350" y="3028750"/>
            <a:ext cx="55158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The items you have to find are things lying around your house, yard, or in a designated area.</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On the start signal, search around your designated space and collect/mark the items that fit the description on the worksheet.</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How quickly can you find all items on the worksheet?</a:t>
            </a:r>
            <a:endParaRPr sz="1600">
              <a:solidFill>
                <a:srgbClr val="3D4975"/>
              </a:solidFill>
            </a:endParaRPr>
          </a:p>
        </p:txBody>
      </p:sp>
      <p:pic>
        <p:nvPicPr>
          <p:cNvPr id="76" name="Google Shape;76;p15"/>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77" name="Google Shape;77;p15"/>
          <p:cNvSpPr txBox="1"/>
          <p:nvPr/>
        </p:nvSpPr>
        <p:spPr>
          <a:xfrm>
            <a:off x="6304350" y="3028750"/>
            <a:ext cx="3391800" cy="177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Adapt visuals on scavenger hunt worksheet to match student needs / device.</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Designated colors, shapes, toys can be varied.</a:t>
            </a:r>
            <a:endParaRPr sz="1600">
              <a:solidFill>
                <a:srgbClr val="3D4975"/>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42"/>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319" name="Google Shape;319;p42"/>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LOOK FOR THE GOOD</a:t>
            </a:r>
            <a:endParaRPr b="1" sz="4400">
              <a:solidFill>
                <a:srgbClr val="3D4975"/>
              </a:solidFill>
            </a:endParaRPr>
          </a:p>
        </p:txBody>
      </p:sp>
      <p:sp>
        <p:nvSpPr>
          <p:cNvPr id="320" name="Google Shape;320;p42"/>
          <p:cNvSpPr txBox="1"/>
          <p:nvPr/>
        </p:nvSpPr>
        <p:spPr>
          <a:xfrm>
            <a:off x="712338" y="2049550"/>
            <a:ext cx="8633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3D4975"/>
                </a:solidFill>
              </a:rPr>
              <a:t>Picture Communication Symbols</a:t>
            </a:r>
            <a:r>
              <a:rPr b="1" baseline="30000" lang="en" sz="2200">
                <a:solidFill>
                  <a:srgbClr val="3D4975"/>
                </a:solidFill>
              </a:rPr>
              <a:t>®</a:t>
            </a:r>
            <a:r>
              <a:rPr b="1" lang="en" sz="2200">
                <a:solidFill>
                  <a:srgbClr val="3D4975"/>
                </a:solidFill>
              </a:rPr>
              <a:t> courtesy of Boardmaker 7.</a:t>
            </a:r>
            <a:endParaRPr sz="1500">
              <a:solidFill>
                <a:srgbClr val="3D4975"/>
              </a:solidFill>
            </a:endParaRPr>
          </a:p>
        </p:txBody>
      </p:sp>
      <p:pic>
        <p:nvPicPr>
          <p:cNvPr id="321" name="Google Shape;321;p42"/>
          <p:cNvPicPr preferRelativeResize="0"/>
          <p:nvPr/>
        </p:nvPicPr>
        <p:blipFill rotWithShape="1">
          <a:blip r:embed="rId4">
            <a:alphaModFix/>
          </a:blip>
          <a:srcRect b="308" l="0" r="0" t="308"/>
          <a:stretch/>
        </p:blipFill>
        <p:spPr>
          <a:xfrm>
            <a:off x="712350" y="2794850"/>
            <a:ext cx="8633699" cy="21826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6"/>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83" name="Google Shape;83;p16"/>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4400">
                <a:solidFill>
                  <a:srgbClr val="3D4975"/>
                </a:solidFill>
              </a:rPr>
              <a:t>SCAVENGER HUNT</a:t>
            </a:r>
            <a:endParaRPr b="1" sz="4400">
              <a:solidFill>
                <a:srgbClr val="3D4975"/>
              </a:solidFill>
            </a:endParaRPr>
          </a:p>
        </p:txBody>
      </p:sp>
      <p:sp>
        <p:nvSpPr>
          <p:cNvPr id="84" name="Google Shape;84;p16"/>
          <p:cNvSpPr txBox="1"/>
          <p:nvPr/>
        </p:nvSpPr>
        <p:spPr>
          <a:xfrm>
            <a:off x="712338" y="1897150"/>
            <a:ext cx="8633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3D4975"/>
                </a:solidFill>
              </a:rPr>
              <a:t>Picture Communication Symbols</a:t>
            </a:r>
            <a:r>
              <a:rPr b="1" baseline="30000" lang="en" sz="2200">
                <a:solidFill>
                  <a:srgbClr val="3D4975"/>
                </a:solidFill>
              </a:rPr>
              <a:t>®</a:t>
            </a:r>
            <a:r>
              <a:rPr b="1" lang="en" sz="2200">
                <a:solidFill>
                  <a:srgbClr val="3D4975"/>
                </a:solidFill>
              </a:rPr>
              <a:t> courtesy of Boardmaker 7.</a:t>
            </a:r>
            <a:endParaRPr sz="1500">
              <a:solidFill>
                <a:srgbClr val="3D4975"/>
              </a:solidFill>
            </a:endParaRPr>
          </a:p>
        </p:txBody>
      </p:sp>
      <p:pic>
        <p:nvPicPr>
          <p:cNvPr id="85" name="Google Shape;85;p16"/>
          <p:cNvPicPr preferRelativeResize="0"/>
          <p:nvPr/>
        </p:nvPicPr>
        <p:blipFill rotWithShape="1">
          <a:blip r:embed="rId4">
            <a:alphaModFix/>
          </a:blip>
          <a:srcRect b="238" l="0" r="0" t="238"/>
          <a:stretch/>
        </p:blipFill>
        <p:spPr>
          <a:xfrm>
            <a:off x="712350" y="2794850"/>
            <a:ext cx="8633697" cy="21826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SPOON RELAY</a:t>
            </a:r>
            <a:endParaRPr b="1" sz="4400">
              <a:solidFill>
                <a:srgbClr val="3D4975"/>
              </a:solidFill>
            </a:endParaRPr>
          </a:p>
        </p:txBody>
      </p:sp>
      <p:sp>
        <p:nvSpPr>
          <p:cNvPr id="91" name="Google Shape;91;p17"/>
          <p:cNvSpPr txBox="1"/>
          <p:nvPr/>
        </p:nvSpPr>
        <p:spPr>
          <a:xfrm>
            <a:off x="712338" y="15028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Work with a partner to get all 5 objects to the finish line.</a:t>
            </a:r>
            <a:endParaRPr sz="1600">
              <a:solidFill>
                <a:srgbClr val="3D4975"/>
              </a:solidFill>
            </a:endParaRPr>
          </a:p>
        </p:txBody>
      </p:sp>
      <p:sp>
        <p:nvSpPr>
          <p:cNvPr id="92" name="Google Shape;92;p17"/>
          <p:cNvSpPr txBox="1"/>
          <p:nvPr/>
        </p:nvSpPr>
        <p:spPr>
          <a:xfrm>
            <a:off x="712338" y="22423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endParaRPr b="1" sz="2300">
              <a:solidFill>
                <a:srgbClr val="3D4975"/>
              </a:solidFill>
            </a:endParaRPr>
          </a:p>
          <a:p>
            <a:pPr indent="0" lvl="0" marL="0" rtl="0" algn="l">
              <a:spcBef>
                <a:spcPts val="0"/>
              </a:spcBef>
              <a:spcAft>
                <a:spcPts val="0"/>
              </a:spcAft>
              <a:buNone/>
            </a:pPr>
            <a:r>
              <a:rPr lang="en" sz="1600">
                <a:solidFill>
                  <a:srgbClr val="3D4975"/>
                </a:solidFill>
              </a:rPr>
              <a:t>1 Carrying Implement, 1-5 Small Objects to Balance, Spot Markers for Start/End points</a:t>
            </a:r>
            <a:endParaRPr sz="1600">
              <a:solidFill>
                <a:srgbClr val="3D4975"/>
              </a:solidFill>
            </a:endParaRPr>
          </a:p>
        </p:txBody>
      </p:sp>
      <p:sp>
        <p:nvSpPr>
          <p:cNvPr id="93" name="Google Shape;93;p17"/>
          <p:cNvSpPr txBox="1"/>
          <p:nvPr/>
        </p:nvSpPr>
        <p:spPr>
          <a:xfrm>
            <a:off x="712350" y="3104950"/>
            <a:ext cx="5515800" cy="250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Create start and end points using spot markers.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Get ready with 1 object balanced on the implement.</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On the start signal, carefully move from start to end with 1 object.</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Drop off the object at the end point, return to start, and retrieve the next object. </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If you drop an object, stop, place it back on the implement and continue the relay.</a:t>
            </a:r>
            <a:endParaRPr sz="1600">
              <a:solidFill>
                <a:srgbClr val="3D4975"/>
              </a:solidFill>
            </a:endParaRPr>
          </a:p>
        </p:txBody>
      </p:sp>
      <p:pic>
        <p:nvPicPr>
          <p:cNvPr id="94" name="Google Shape;94;p17"/>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95" name="Google Shape;95;p17"/>
          <p:cNvSpPr txBox="1"/>
          <p:nvPr/>
        </p:nvSpPr>
        <p:spPr>
          <a:xfrm>
            <a:off x="6304350" y="3104950"/>
            <a:ext cx="3391800" cy="275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Use implements that meet student needs (like a spoon, short-handled racquet, tray, basket, or student hands.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Use objects that meet student needs (ball, marble, bean bag, etc.)</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Shorten/lengthen travel distance as needed.</a:t>
            </a:r>
            <a:endParaRPr sz="1600">
              <a:solidFill>
                <a:srgbClr val="3D497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8"/>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101" name="Google Shape;101;p18"/>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SPOON RELAY</a:t>
            </a:r>
            <a:endParaRPr b="1" sz="4400">
              <a:solidFill>
                <a:srgbClr val="3D4975"/>
              </a:solidFill>
            </a:endParaRPr>
          </a:p>
        </p:txBody>
      </p:sp>
      <p:sp>
        <p:nvSpPr>
          <p:cNvPr id="102" name="Google Shape;102;p18"/>
          <p:cNvSpPr txBox="1"/>
          <p:nvPr/>
        </p:nvSpPr>
        <p:spPr>
          <a:xfrm>
            <a:off x="712338" y="1742575"/>
            <a:ext cx="8633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3D4975"/>
                </a:solidFill>
              </a:rPr>
              <a:t>Picture Communication Symbols</a:t>
            </a:r>
            <a:r>
              <a:rPr b="1" baseline="30000" lang="en" sz="2200">
                <a:solidFill>
                  <a:srgbClr val="3D4975"/>
                </a:solidFill>
              </a:rPr>
              <a:t>®</a:t>
            </a:r>
            <a:r>
              <a:rPr b="1" lang="en" sz="2200">
                <a:solidFill>
                  <a:srgbClr val="3D4975"/>
                </a:solidFill>
              </a:rPr>
              <a:t> courtesy of Boardmaker 7.</a:t>
            </a:r>
            <a:endParaRPr sz="1500">
              <a:solidFill>
                <a:srgbClr val="3D4975"/>
              </a:solidFill>
            </a:endParaRPr>
          </a:p>
        </p:txBody>
      </p:sp>
      <p:pic>
        <p:nvPicPr>
          <p:cNvPr id="103" name="Google Shape;103;p18"/>
          <p:cNvPicPr preferRelativeResize="0"/>
          <p:nvPr/>
        </p:nvPicPr>
        <p:blipFill>
          <a:blip r:embed="rId4">
            <a:alphaModFix/>
          </a:blip>
          <a:stretch>
            <a:fillRect/>
          </a:stretch>
        </p:blipFill>
        <p:spPr>
          <a:xfrm>
            <a:off x="1525538" y="2265775"/>
            <a:ext cx="7007325" cy="3507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WIND BOWLING</a:t>
            </a:r>
            <a:endParaRPr b="1" sz="4400">
              <a:solidFill>
                <a:srgbClr val="3D4975"/>
              </a:solidFill>
            </a:endParaRPr>
          </a:p>
        </p:txBody>
      </p:sp>
      <p:sp>
        <p:nvSpPr>
          <p:cNvPr id="109" name="Google Shape;109;p19"/>
          <p:cNvSpPr txBox="1"/>
          <p:nvPr/>
        </p:nvSpPr>
        <p:spPr>
          <a:xfrm>
            <a:off x="712338" y="15028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Knock all the cups off a table with a manipulative chosen to meet student ability needs.</a:t>
            </a:r>
            <a:endParaRPr sz="1600">
              <a:solidFill>
                <a:srgbClr val="3D4975"/>
              </a:solidFill>
            </a:endParaRPr>
          </a:p>
        </p:txBody>
      </p:sp>
      <p:sp>
        <p:nvSpPr>
          <p:cNvPr id="110" name="Google Shape;110;p19"/>
          <p:cNvSpPr txBox="1"/>
          <p:nvPr/>
        </p:nvSpPr>
        <p:spPr>
          <a:xfrm>
            <a:off x="712338" y="2166100"/>
            <a:ext cx="8633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endParaRPr b="1" sz="2300">
              <a:solidFill>
                <a:srgbClr val="3D4975"/>
              </a:solidFill>
            </a:endParaRPr>
          </a:p>
          <a:p>
            <a:pPr indent="0" lvl="0" marL="0" rtl="0" algn="l">
              <a:spcBef>
                <a:spcPts val="0"/>
              </a:spcBef>
              <a:spcAft>
                <a:spcPts val="0"/>
              </a:spcAft>
              <a:buNone/>
            </a:pPr>
            <a:r>
              <a:rPr lang="en" sz="1600">
                <a:solidFill>
                  <a:srgbClr val="3D4975"/>
                </a:solidFill>
              </a:rPr>
              <a:t>10 Plastic Cups, 1 Object to Create Wind (paper plate, paddle, hair blower, or fan)</a:t>
            </a:r>
            <a:endParaRPr sz="1600">
              <a:solidFill>
                <a:srgbClr val="3D4975"/>
              </a:solidFill>
            </a:endParaRPr>
          </a:p>
          <a:p>
            <a:pPr indent="0" lvl="0" marL="0" rtl="0" algn="l">
              <a:spcBef>
                <a:spcPts val="0"/>
              </a:spcBef>
              <a:spcAft>
                <a:spcPts val="0"/>
              </a:spcAft>
              <a:buNone/>
            </a:pPr>
            <a:r>
              <a:t/>
            </a:r>
            <a:endParaRPr sz="1600">
              <a:solidFill>
                <a:srgbClr val="3D4975"/>
              </a:solidFill>
            </a:endParaRPr>
          </a:p>
        </p:txBody>
      </p:sp>
      <p:sp>
        <p:nvSpPr>
          <p:cNvPr id="111" name="Google Shape;111;p19"/>
          <p:cNvSpPr txBox="1"/>
          <p:nvPr/>
        </p:nvSpPr>
        <p:spPr>
          <a:xfrm>
            <a:off x="712350" y="3104950"/>
            <a:ext cx="5515800" cy="275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Set 10 empty cups, single file, at the edge of a table.</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On the start signal, fan the plate or paddle aiming the wind toward the empty plastic cups.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Wave the paper plate like a fan with the wind hitting the cups, or aim a hair blower to meet student ability.</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Score a point for every cup that gets knocked off the table in the time designated to meet individual needs </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Student who makes at least 3 attempts to complete this event can mark it complete on the scorecard.</a:t>
            </a:r>
            <a:endParaRPr sz="1600">
              <a:solidFill>
                <a:srgbClr val="3D4975"/>
              </a:solidFill>
            </a:endParaRPr>
          </a:p>
        </p:txBody>
      </p:sp>
      <p:pic>
        <p:nvPicPr>
          <p:cNvPr id="112" name="Google Shape;112;p19"/>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113" name="Google Shape;113;p19"/>
          <p:cNvSpPr txBox="1"/>
          <p:nvPr/>
        </p:nvSpPr>
        <p:spPr>
          <a:xfrm>
            <a:off x="6304350" y="3104950"/>
            <a:ext cx="33918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Adjust the number of cups  (more or less) to challenge and meet student abilities.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Allow students to knock the cups off reaching with a hand or safe implement.</a:t>
            </a:r>
            <a:endParaRPr sz="1600">
              <a:solidFill>
                <a:srgbClr val="3D497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0"/>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119" name="Google Shape;119;p20"/>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WIND BOWLING</a:t>
            </a:r>
            <a:endParaRPr b="1" sz="4400">
              <a:solidFill>
                <a:srgbClr val="3D4975"/>
              </a:solidFill>
            </a:endParaRPr>
          </a:p>
        </p:txBody>
      </p:sp>
      <p:sp>
        <p:nvSpPr>
          <p:cNvPr id="120" name="Google Shape;120;p20"/>
          <p:cNvSpPr txBox="1"/>
          <p:nvPr/>
        </p:nvSpPr>
        <p:spPr>
          <a:xfrm>
            <a:off x="712338" y="1742575"/>
            <a:ext cx="8633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rgbClr val="3D4975"/>
                </a:solidFill>
              </a:rPr>
              <a:t>Picture Communication Symbols</a:t>
            </a:r>
            <a:r>
              <a:rPr b="1" baseline="30000" lang="en" sz="2200">
                <a:solidFill>
                  <a:srgbClr val="3D4975"/>
                </a:solidFill>
              </a:rPr>
              <a:t>®</a:t>
            </a:r>
            <a:r>
              <a:rPr b="1" lang="en" sz="2200">
                <a:solidFill>
                  <a:srgbClr val="3D4975"/>
                </a:solidFill>
              </a:rPr>
              <a:t> courtesy of Boardmaker 7.</a:t>
            </a:r>
            <a:endParaRPr sz="1500">
              <a:solidFill>
                <a:srgbClr val="3D4975"/>
              </a:solidFill>
            </a:endParaRPr>
          </a:p>
        </p:txBody>
      </p:sp>
      <p:pic>
        <p:nvPicPr>
          <p:cNvPr id="121" name="Google Shape;121;p20"/>
          <p:cNvPicPr preferRelativeResize="0"/>
          <p:nvPr/>
        </p:nvPicPr>
        <p:blipFill>
          <a:blip r:embed="rId4">
            <a:alphaModFix/>
          </a:blip>
          <a:stretch>
            <a:fillRect/>
          </a:stretch>
        </p:blipFill>
        <p:spPr>
          <a:xfrm>
            <a:off x="2312300" y="2265775"/>
            <a:ext cx="5433801" cy="3556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nvSpPr>
        <p:spPr>
          <a:xfrm>
            <a:off x="712350" y="454600"/>
            <a:ext cx="8633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400">
                <a:solidFill>
                  <a:srgbClr val="3D4975"/>
                </a:solidFill>
              </a:rPr>
              <a:t>BOWL BALL</a:t>
            </a:r>
            <a:endParaRPr b="1" sz="4400">
              <a:solidFill>
                <a:srgbClr val="3D4975"/>
              </a:solidFill>
            </a:endParaRPr>
          </a:p>
        </p:txBody>
      </p:sp>
      <p:sp>
        <p:nvSpPr>
          <p:cNvPr id="127" name="Google Shape;127;p21"/>
          <p:cNvSpPr txBox="1"/>
          <p:nvPr/>
        </p:nvSpPr>
        <p:spPr>
          <a:xfrm>
            <a:off x="712338" y="1426600"/>
            <a:ext cx="8633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The Goal:</a:t>
            </a:r>
            <a:endParaRPr b="1" sz="2300">
              <a:solidFill>
                <a:srgbClr val="3D4975"/>
              </a:solidFill>
            </a:endParaRPr>
          </a:p>
          <a:p>
            <a:pPr indent="0" lvl="0" marL="0" rtl="0" algn="l">
              <a:spcBef>
                <a:spcPts val="0"/>
              </a:spcBef>
              <a:spcAft>
                <a:spcPts val="0"/>
              </a:spcAft>
              <a:buNone/>
            </a:pPr>
            <a:r>
              <a:rPr lang="en" sz="1600">
                <a:solidFill>
                  <a:srgbClr val="3D4975"/>
                </a:solidFill>
              </a:rPr>
              <a:t>To score as many points as you can in a set time by tossing the ball into the bowls.</a:t>
            </a:r>
            <a:endParaRPr sz="1600">
              <a:solidFill>
                <a:srgbClr val="3D4975"/>
              </a:solidFill>
            </a:endParaRPr>
          </a:p>
        </p:txBody>
      </p:sp>
      <p:sp>
        <p:nvSpPr>
          <p:cNvPr id="128" name="Google Shape;128;p21"/>
          <p:cNvSpPr txBox="1"/>
          <p:nvPr/>
        </p:nvSpPr>
        <p:spPr>
          <a:xfrm>
            <a:off x="712338" y="2089900"/>
            <a:ext cx="86337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What You Need:</a:t>
            </a:r>
            <a:endParaRPr b="1" sz="2300">
              <a:solidFill>
                <a:srgbClr val="3D4975"/>
              </a:solidFill>
            </a:endParaRPr>
          </a:p>
          <a:p>
            <a:pPr indent="0" lvl="0" marL="0" rtl="0" algn="l">
              <a:spcBef>
                <a:spcPts val="0"/>
              </a:spcBef>
              <a:spcAft>
                <a:spcPts val="0"/>
              </a:spcAft>
              <a:buNone/>
            </a:pPr>
            <a:r>
              <a:rPr lang="en" sz="1600">
                <a:solidFill>
                  <a:srgbClr val="3D4975"/>
                </a:solidFill>
              </a:rPr>
              <a:t>6 Large Bowls (or targets of your choice), 1 Sock Ball (or tossable object of  your choice)</a:t>
            </a:r>
            <a:endParaRPr sz="1600">
              <a:solidFill>
                <a:srgbClr val="3D4975"/>
              </a:solidFill>
            </a:endParaRPr>
          </a:p>
          <a:p>
            <a:pPr indent="0" lvl="0" marL="0" rtl="0" algn="l">
              <a:spcBef>
                <a:spcPts val="0"/>
              </a:spcBef>
              <a:spcAft>
                <a:spcPts val="0"/>
              </a:spcAft>
              <a:buNone/>
            </a:pPr>
            <a:r>
              <a:t/>
            </a:r>
            <a:endParaRPr sz="1600">
              <a:solidFill>
                <a:srgbClr val="3D4975"/>
              </a:solidFill>
            </a:endParaRPr>
          </a:p>
        </p:txBody>
      </p:sp>
      <p:sp>
        <p:nvSpPr>
          <p:cNvPr id="129" name="Google Shape;129;p21"/>
          <p:cNvSpPr txBox="1"/>
          <p:nvPr/>
        </p:nvSpPr>
        <p:spPr>
          <a:xfrm>
            <a:off x="712350" y="2800150"/>
            <a:ext cx="5592000" cy="324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How To Play:</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Set bowls on the floor in a triangle 3”- 4” apart. </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Mark the point total for each bowl with paper or tape in the bottom of each bowl. Mark a tossing line 6’-8’ away Hint: Big bowls are easier than small bowls!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On the start signal, begin tossing. After each toss, retrieve the sock and hustle back to toss again.</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If the sock lands in a bowl, or crosses target area  (based on needs), tally points with pen and paper.</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On the stop signal, calculate your score. If you make at least 3 attempts to improve your score, mark the event complete on the scorecard.</a:t>
            </a:r>
            <a:endParaRPr sz="1600">
              <a:solidFill>
                <a:srgbClr val="3D4975"/>
              </a:solidFill>
            </a:endParaRPr>
          </a:p>
        </p:txBody>
      </p:sp>
      <p:pic>
        <p:nvPicPr>
          <p:cNvPr id="130" name="Google Shape;130;p21"/>
          <p:cNvPicPr preferRelativeResize="0"/>
          <p:nvPr/>
        </p:nvPicPr>
        <p:blipFill rotWithShape="1">
          <a:blip r:embed="rId3">
            <a:alphaModFix/>
          </a:blip>
          <a:srcRect b="69" l="0" r="0" t="59"/>
          <a:stretch/>
        </p:blipFill>
        <p:spPr>
          <a:xfrm>
            <a:off x="3371750" y="1240300"/>
            <a:ext cx="3314895" cy="502276"/>
          </a:xfrm>
          <a:prstGeom prst="rect">
            <a:avLst/>
          </a:prstGeom>
          <a:noFill/>
          <a:ln>
            <a:noFill/>
          </a:ln>
        </p:spPr>
      </p:pic>
      <p:sp>
        <p:nvSpPr>
          <p:cNvPr id="131" name="Google Shape;131;p21"/>
          <p:cNvSpPr txBox="1"/>
          <p:nvPr/>
        </p:nvSpPr>
        <p:spPr>
          <a:xfrm>
            <a:off x="6304350" y="2800150"/>
            <a:ext cx="3486300" cy="300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3D4975"/>
                </a:solidFill>
              </a:rPr>
              <a:t>UDL Mods:</a:t>
            </a:r>
            <a:endParaRPr b="1" sz="23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Use hula hoops, jump rope or taped circles in place of bowls.</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Use a light ball inside a sock, scarf or grocery bag.</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Adapt shape, size, placement of targets as needed.</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Use multiple tossing objects to prevent retrieval after a throw.</a:t>
            </a:r>
            <a:endParaRPr sz="1600">
              <a:solidFill>
                <a:srgbClr val="3D4975"/>
              </a:solidFill>
            </a:endParaRPr>
          </a:p>
          <a:p>
            <a:pPr indent="-330200" lvl="0" marL="457200" rtl="0" algn="l">
              <a:spcBef>
                <a:spcPts val="0"/>
              </a:spcBef>
              <a:spcAft>
                <a:spcPts val="0"/>
              </a:spcAft>
              <a:buClr>
                <a:srgbClr val="3D4975"/>
              </a:buClr>
              <a:buSzPts val="1600"/>
              <a:buChar char="●"/>
            </a:pPr>
            <a:r>
              <a:rPr lang="en" sz="1600">
                <a:solidFill>
                  <a:srgbClr val="3D4975"/>
                </a:solidFill>
              </a:rPr>
              <a:t>Allow students to throw, push, transfer or drop objects.</a:t>
            </a:r>
            <a:endParaRPr sz="1600">
              <a:solidFill>
                <a:srgbClr val="3D4975"/>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