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c6cf72dd9a_0_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c6cf72dd9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NK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c85eebb0a3_0_1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c85eebb0a3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NK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c6cf72dd9a_0_8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c6cf72dd9a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CY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c6cf72dd9a_0_16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c6cf72dd9a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BD- I changed it slightly (hope that’s OK)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NK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c7122a08a6_0_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c7122a08a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JH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hyperlink" Target="https://perec.spikeball.com/pages/curriculum-and-resources" TargetMode="External"/><Relationship Id="rId5" Type="http://schemas.openxmlformats.org/officeDocument/2006/relationships/hyperlink" Target="https://openteachers.org/spikeball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youtu.be/THvbmiSDZfM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youtu.be/jv_Lm4PT6VY" TargetMode="External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youtu.be/LMhVt0NuXVQ" TargetMode="External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youtu.be/ZvBJk-ye5mY" TargetMode="External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youtu.be/Bh7-hQobmzQ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6475" y="1363725"/>
            <a:ext cx="4220183" cy="2533174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4906650" y="1385775"/>
            <a:ext cx="4581600" cy="204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3D4975"/>
                </a:solidFill>
              </a:rPr>
              <a:t>Tips from our friends at Spikeball</a:t>
            </a:r>
            <a:endParaRPr b="1" sz="2100">
              <a:solidFill>
                <a:srgbClr val="3D4975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2000"/>
              <a:buChar char="●"/>
            </a:pPr>
            <a:r>
              <a:rPr lang="en" sz="2000">
                <a:solidFill>
                  <a:srgbClr val="3D4975"/>
                </a:solidFill>
              </a:rPr>
              <a:t>Athletic position</a:t>
            </a:r>
            <a:endParaRPr sz="2000">
              <a:solidFill>
                <a:srgbClr val="3D4975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2000"/>
              <a:buChar char="●"/>
            </a:pPr>
            <a:r>
              <a:rPr lang="en" sz="2000">
                <a:solidFill>
                  <a:srgbClr val="3D4975"/>
                </a:solidFill>
              </a:rPr>
              <a:t>Hand facing up toward sky/ceiling</a:t>
            </a:r>
            <a:endParaRPr sz="2000">
              <a:solidFill>
                <a:srgbClr val="3D4975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2000"/>
              <a:buChar char="●"/>
            </a:pPr>
            <a:r>
              <a:rPr lang="en" sz="2000">
                <a:solidFill>
                  <a:srgbClr val="3D4975"/>
                </a:solidFill>
              </a:rPr>
              <a:t>Keep your hand flat</a:t>
            </a:r>
            <a:endParaRPr sz="2000">
              <a:solidFill>
                <a:srgbClr val="3D4975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2000"/>
              <a:buChar char="●"/>
            </a:pPr>
            <a:r>
              <a:rPr lang="en" sz="2000">
                <a:solidFill>
                  <a:srgbClr val="3D4975"/>
                </a:solidFill>
              </a:rPr>
              <a:t>Keep your hand soft</a:t>
            </a:r>
            <a:endParaRPr sz="2000">
              <a:solidFill>
                <a:srgbClr val="3D4975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2000"/>
              <a:buChar char="●"/>
            </a:pPr>
            <a:r>
              <a:rPr lang="en" sz="2000">
                <a:solidFill>
                  <a:srgbClr val="3D4975"/>
                </a:solidFill>
              </a:rPr>
              <a:t>Keep your eye on the ball</a:t>
            </a:r>
            <a:endParaRPr sz="2000">
              <a:solidFill>
                <a:srgbClr val="3D4975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609750" y="5118775"/>
            <a:ext cx="69195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u="sng">
                <a:solidFill>
                  <a:schemeClr val="hlink"/>
                </a:solidFill>
                <a:hlinkClick r:id="rId4"/>
              </a:rPr>
              <a:t>Learn more at Spikeball.com</a:t>
            </a:r>
            <a:endParaRPr sz="3000"/>
          </a:p>
        </p:txBody>
      </p:sp>
      <p:sp>
        <p:nvSpPr>
          <p:cNvPr id="57" name="Google Shape;57;p13"/>
          <p:cNvSpPr txBox="1"/>
          <p:nvPr/>
        </p:nvSpPr>
        <p:spPr>
          <a:xfrm>
            <a:off x="954500" y="3715075"/>
            <a:ext cx="85338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3D4975"/>
                </a:solidFill>
              </a:rPr>
              <a:t>Common modifications to make activities easier...</a:t>
            </a:r>
            <a:endParaRPr>
              <a:solidFill>
                <a:srgbClr val="3D4975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534100" y="4092075"/>
            <a:ext cx="4220100" cy="10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Catch the ball before passing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Throw the ball instead of passing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Let the ball bounce once per touch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4926925" y="4103425"/>
            <a:ext cx="4581600" cy="10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Use a bigger/lighter ball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Use a bigger Spikeball™ Set or target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More than 3 or unlimited touches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592450" y="629150"/>
            <a:ext cx="8954100" cy="661800"/>
          </a:xfrm>
          <a:prstGeom prst="rect">
            <a:avLst/>
          </a:prstGeom>
          <a:noFill/>
          <a:ln cap="flat" cmpd="sng" w="28575">
            <a:solidFill>
              <a:srgbClr val="3D497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3D4975"/>
                </a:solidFill>
              </a:rPr>
              <a:t>Our Spikeball National Field Day Challenges are adapted from Spikeball’s FREE 10-day PE curriculum.</a:t>
            </a:r>
            <a:endParaRPr b="1">
              <a:solidFill>
                <a:srgbClr val="3D497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/>
              <a:t>[</a:t>
            </a:r>
            <a:r>
              <a:rPr b="1" lang="en" sz="1700" u="sng">
                <a:solidFill>
                  <a:schemeClr val="hlink"/>
                </a:solidFill>
                <a:hlinkClick r:id="rId5"/>
              </a:rPr>
              <a:t>Download it Here</a:t>
            </a:r>
            <a:r>
              <a:rPr b="1" lang="en" sz="1700"/>
              <a:t>]</a:t>
            </a:r>
            <a:endParaRPr b="1" sz="17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/>
        </p:nvSpPr>
        <p:spPr>
          <a:xfrm>
            <a:off x="712350" y="454600"/>
            <a:ext cx="8633700" cy="11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3D4975"/>
                </a:solidFill>
              </a:rPr>
              <a:t>Passing</a:t>
            </a:r>
            <a:endParaRPr b="1" sz="4400">
              <a:solidFill>
                <a:srgbClr val="3D497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(Individual Challenges)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712350" y="1883800"/>
            <a:ext cx="4048800" cy="10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The Goal: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How many self-passes can you make in a row?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67" name="Google Shape;67;p14"/>
          <p:cNvSpPr txBox="1"/>
          <p:nvPr/>
        </p:nvSpPr>
        <p:spPr>
          <a:xfrm>
            <a:off x="5297243" y="1883800"/>
            <a:ext cx="4048800" cy="10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What You Need: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A Spikeball™ or another ball that you can pass and strike like a Spikeball™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68" name="Google Shape;68;p14"/>
          <p:cNvSpPr txBox="1"/>
          <p:nvPr/>
        </p:nvSpPr>
        <p:spPr>
          <a:xfrm>
            <a:off x="712338" y="2981800"/>
            <a:ext cx="8633700" cy="24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How To Play:</a:t>
            </a:r>
            <a:endParaRPr b="1" sz="23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Level 1 - Use only underhand passes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Level 2 - Use only overhand passes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Level 3 - Use both overhand and underhand passes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Level 4 - Use only underhand passes and your non-dominant hand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Level 5 - Use either overhand and underhand passes while alternating hands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Level 6 - Use both overhand and underhand passes while jogging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Level 7 - Use only overhand passes and your non-dominant hand</a:t>
            </a:r>
            <a:endParaRPr sz="1800">
              <a:solidFill>
                <a:srgbClr val="3D4975"/>
              </a:solidFill>
            </a:endParaRPr>
          </a:p>
        </p:txBody>
      </p:sp>
      <p:pic>
        <p:nvPicPr>
          <p:cNvPr id="69" name="Google Shape;69;p14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69" l="0" r="0" t="59"/>
          <a:stretch/>
        </p:blipFill>
        <p:spPr>
          <a:xfrm>
            <a:off x="3371750" y="1545100"/>
            <a:ext cx="3314895" cy="502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/>
          <p:nvPr/>
        </p:nvSpPr>
        <p:spPr>
          <a:xfrm>
            <a:off x="712350" y="454600"/>
            <a:ext cx="8633700" cy="11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3D4975"/>
                </a:solidFill>
              </a:rPr>
              <a:t>Passing</a:t>
            </a:r>
            <a:endParaRPr b="1" sz="4400">
              <a:solidFill>
                <a:srgbClr val="3D497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3D4975"/>
                </a:solidFill>
              </a:rPr>
              <a:t>(Partner Challenges)</a:t>
            </a:r>
            <a:endParaRPr sz="3400">
              <a:solidFill>
                <a:srgbClr val="3D4975"/>
              </a:solidFill>
            </a:endParaRPr>
          </a:p>
        </p:txBody>
      </p:sp>
      <p:sp>
        <p:nvSpPr>
          <p:cNvPr id="75" name="Google Shape;75;p15"/>
          <p:cNvSpPr txBox="1"/>
          <p:nvPr/>
        </p:nvSpPr>
        <p:spPr>
          <a:xfrm>
            <a:off x="712338" y="2981800"/>
            <a:ext cx="8633700" cy="24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How To Play:</a:t>
            </a:r>
            <a:endParaRPr b="1" sz="23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Level 1 - Use both overhand and underhand passes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Level 2 - Use only underhand passes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Level 3 - Use only overhand passes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Level 4 - Use any pass to pass to yourself before passing to your partner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Level 5 - Use only underhand passes and your non-dominant hand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Level 6 - Partner A uses underhand passes, Partner B uses overhand passes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Level 7 - Same as level 6, but Partner A and Partner B switch roles</a:t>
            </a:r>
            <a:endParaRPr sz="1800">
              <a:solidFill>
                <a:srgbClr val="3D4975"/>
              </a:solidFill>
            </a:endParaRPr>
          </a:p>
        </p:txBody>
      </p:sp>
      <p:pic>
        <p:nvPicPr>
          <p:cNvPr id="76" name="Google Shape;76;p15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69" l="0" r="0" t="59"/>
          <a:stretch/>
        </p:blipFill>
        <p:spPr>
          <a:xfrm>
            <a:off x="3371750" y="1545100"/>
            <a:ext cx="3314895" cy="502276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5"/>
          <p:cNvSpPr txBox="1"/>
          <p:nvPr/>
        </p:nvSpPr>
        <p:spPr>
          <a:xfrm>
            <a:off x="712350" y="1883800"/>
            <a:ext cx="4048800" cy="10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The Goal: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How many partner passes can you make in a row?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78" name="Google Shape;78;p15"/>
          <p:cNvSpPr txBox="1"/>
          <p:nvPr/>
        </p:nvSpPr>
        <p:spPr>
          <a:xfrm>
            <a:off x="5297243" y="1883800"/>
            <a:ext cx="4048800" cy="10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What You Need: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A Spikeball™ or another ball that you can pass and strike like a Spikeball™</a:t>
            </a:r>
            <a:endParaRPr sz="1800">
              <a:solidFill>
                <a:srgbClr val="3D4975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/>
          <p:nvPr/>
        </p:nvSpPr>
        <p:spPr>
          <a:xfrm>
            <a:off x="712350" y="454600"/>
            <a:ext cx="8633700" cy="11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3D4975"/>
                </a:solidFill>
              </a:rPr>
              <a:t>Hitting to the Net</a:t>
            </a:r>
            <a:endParaRPr b="1" sz="4400">
              <a:solidFill>
                <a:srgbClr val="3D497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3D4975"/>
                </a:solidFill>
              </a:rPr>
              <a:t>(Individual Challenges)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84" name="Google Shape;84;p16"/>
          <p:cNvSpPr txBox="1"/>
          <p:nvPr/>
        </p:nvSpPr>
        <p:spPr>
          <a:xfrm>
            <a:off x="712350" y="3058000"/>
            <a:ext cx="8798700" cy="27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How To Play:</a:t>
            </a:r>
            <a:endParaRPr b="1" sz="2300">
              <a:solidFill>
                <a:srgbClr val="3D4975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600"/>
              <a:buChar char="●"/>
            </a:pPr>
            <a:r>
              <a:rPr lang="en" sz="1600">
                <a:solidFill>
                  <a:srgbClr val="3D4975"/>
                </a:solidFill>
              </a:rPr>
              <a:t>Level 1 - Stand next to the net. Self-toss and hit the ball onto the net</a:t>
            </a:r>
            <a:endParaRPr sz="1600">
              <a:solidFill>
                <a:srgbClr val="3D4975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600"/>
              <a:buChar char="●"/>
            </a:pPr>
            <a:r>
              <a:rPr lang="en" sz="1600">
                <a:solidFill>
                  <a:srgbClr val="3D4975"/>
                </a:solidFill>
              </a:rPr>
              <a:t>Level 2 - Stand 1’ from the net. Self-toss and hit the ball onto the net</a:t>
            </a:r>
            <a:endParaRPr sz="1600">
              <a:solidFill>
                <a:srgbClr val="3D4975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600"/>
              <a:buChar char="●"/>
            </a:pPr>
            <a:r>
              <a:rPr lang="en" sz="1600">
                <a:solidFill>
                  <a:srgbClr val="3D4975"/>
                </a:solidFill>
              </a:rPr>
              <a:t>Level 3 - Stand 3’ from the net. Self-toss and hit the ball onto the net</a:t>
            </a:r>
            <a:endParaRPr sz="1600">
              <a:solidFill>
                <a:srgbClr val="3D4975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600"/>
              <a:buChar char="●"/>
            </a:pPr>
            <a:r>
              <a:rPr lang="en" sz="1600">
                <a:solidFill>
                  <a:srgbClr val="3D4975"/>
                </a:solidFill>
              </a:rPr>
              <a:t>Level 4 - Stand 5’ from the net. Self-toss and hit the ball onto the net</a:t>
            </a:r>
            <a:endParaRPr sz="1600">
              <a:solidFill>
                <a:srgbClr val="3D4975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600"/>
              <a:buChar char="●"/>
            </a:pPr>
            <a:r>
              <a:rPr lang="en" sz="1600">
                <a:solidFill>
                  <a:srgbClr val="3D4975"/>
                </a:solidFill>
              </a:rPr>
              <a:t>Level 5 - Stand 5’ from the net. Self-toss the ball towards the net and hit while moving</a:t>
            </a:r>
            <a:endParaRPr sz="1600">
              <a:solidFill>
                <a:srgbClr val="3D4975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600"/>
              <a:buChar char="●"/>
            </a:pPr>
            <a:r>
              <a:rPr lang="en" sz="1600">
                <a:solidFill>
                  <a:srgbClr val="3D4975"/>
                </a:solidFill>
              </a:rPr>
              <a:t>Level 6 - Stand 1’ from the net. Self-toss and hit onto the net using non-dominant hand</a:t>
            </a:r>
            <a:endParaRPr sz="1600">
              <a:solidFill>
                <a:srgbClr val="3D4975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600"/>
              <a:buChar char="●"/>
            </a:pPr>
            <a:r>
              <a:rPr lang="en" sz="1600">
                <a:solidFill>
                  <a:srgbClr val="3D4975"/>
                </a:solidFill>
              </a:rPr>
              <a:t>Level 7 - Stand 3’ from the net. Self-toss and hit onto the net using non-dominant hand</a:t>
            </a:r>
            <a:endParaRPr sz="1600">
              <a:solidFill>
                <a:srgbClr val="3D4975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600"/>
              <a:buChar char="●"/>
            </a:pPr>
            <a:r>
              <a:rPr lang="en" sz="1600">
                <a:solidFill>
                  <a:srgbClr val="3D4975"/>
                </a:solidFill>
              </a:rPr>
              <a:t>Level 8 - Stand 5’ from the net. Self-toss and hit onto the net using non-dominant hand</a:t>
            </a:r>
            <a:endParaRPr sz="1600">
              <a:solidFill>
                <a:srgbClr val="3D4975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600"/>
              <a:buChar char="●"/>
            </a:pPr>
            <a:r>
              <a:rPr lang="en" sz="1600">
                <a:solidFill>
                  <a:srgbClr val="3D4975"/>
                </a:solidFill>
              </a:rPr>
              <a:t>Level 9 - 5’ from the net. Self-toss towards the net. Hit while moving w/non-dominant hand</a:t>
            </a:r>
            <a:endParaRPr sz="1600">
              <a:solidFill>
                <a:srgbClr val="3D4975"/>
              </a:solidFill>
            </a:endParaRPr>
          </a:p>
        </p:txBody>
      </p:sp>
      <p:pic>
        <p:nvPicPr>
          <p:cNvPr id="85" name="Google Shape;85;p16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69" l="0" r="0" t="59"/>
          <a:stretch/>
        </p:blipFill>
        <p:spPr>
          <a:xfrm>
            <a:off x="3371750" y="1545100"/>
            <a:ext cx="3314895" cy="502276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6"/>
          <p:cNvSpPr txBox="1"/>
          <p:nvPr/>
        </p:nvSpPr>
        <p:spPr>
          <a:xfrm>
            <a:off x="712350" y="1883800"/>
            <a:ext cx="4048800" cy="127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The Goal: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rgbClr val="3D4975"/>
                </a:solidFill>
              </a:rPr>
              <a:t>Complete as many levels as you can.</a:t>
            </a:r>
            <a:endParaRPr sz="16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rgbClr val="3D4975"/>
                </a:solidFill>
              </a:rPr>
              <a:t>Silver Medal = 3 hits in a row on target Gold Medal = 5 hits in a row on target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87" name="Google Shape;87;p16"/>
          <p:cNvSpPr txBox="1"/>
          <p:nvPr/>
        </p:nvSpPr>
        <p:spPr>
          <a:xfrm>
            <a:off x="5297243" y="1883800"/>
            <a:ext cx="40488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What You Need: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D4975"/>
                </a:solidFill>
              </a:rPr>
              <a:t>A Spikeball™ (or similar ball) and Spikeball™ Net (or hula hoop)</a:t>
            </a:r>
            <a:endParaRPr sz="1800">
              <a:solidFill>
                <a:srgbClr val="3D4975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7"/>
          <p:cNvSpPr txBox="1"/>
          <p:nvPr/>
        </p:nvSpPr>
        <p:spPr>
          <a:xfrm>
            <a:off x="712350" y="454600"/>
            <a:ext cx="8633700" cy="11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400">
                <a:solidFill>
                  <a:srgbClr val="3D4975"/>
                </a:solidFill>
              </a:rPr>
              <a:t>Hitting to the Net</a:t>
            </a:r>
            <a:endParaRPr b="1" sz="4400">
              <a:solidFill>
                <a:srgbClr val="3D497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(Partner Challenges)</a:t>
            </a:r>
            <a:endParaRPr sz="1800">
              <a:solidFill>
                <a:srgbClr val="3D4975"/>
              </a:solidFill>
            </a:endParaRPr>
          </a:p>
        </p:txBody>
      </p:sp>
      <p:pic>
        <p:nvPicPr>
          <p:cNvPr id="93" name="Google Shape;93;p17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69" l="0" r="0" t="59"/>
          <a:stretch/>
        </p:blipFill>
        <p:spPr>
          <a:xfrm>
            <a:off x="3371750" y="1545100"/>
            <a:ext cx="3314895" cy="502276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7"/>
          <p:cNvSpPr txBox="1"/>
          <p:nvPr/>
        </p:nvSpPr>
        <p:spPr>
          <a:xfrm>
            <a:off x="5297243" y="1883800"/>
            <a:ext cx="40488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What You Need: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D4975"/>
                </a:solidFill>
              </a:rPr>
              <a:t>A Spikeball™ (or similar ball) and Spikeball™ Net (or hula hoop)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95" name="Google Shape;95;p17"/>
          <p:cNvSpPr txBox="1"/>
          <p:nvPr/>
        </p:nvSpPr>
        <p:spPr>
          <a:xfrm>
            <a:off x="712350" y="3058000"/>
            <a:ext cx="8633700" cy="22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How To Play:</a:t>
            </a:r>
            <a:endParaRPr b="1" sz="2300">
              <a:solidFill>
                <a:srgbClr val="3D4975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600"/>
              <a:buChar char="●"/>
            </a:pPr>
            <a:r>
              <a:rPr lang="en" sz="1600">
                <a:solidFill>
                  <a:srgbClr val="3D4975"/>
                </a:solidFill>
              </a:rPr>
              <a:t>Level 1 - Stand next to the net. Partner tosses and you hit a drop shot onto the net.</a:t>
            </a:r>
            <a:endParaRPr sz="1600">
              <a:solidFill>
                <a:srgbClr val="3D4975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600"/>
              <a:buChar char="●"/>
            </a:pPr>
            <a:r>
              <a:rPr lang="en" sz="1600">
                <a:solidFill>
                  <a:srgbClr val="3D4975"/>
                </a:solidFill>
              </a:rPr>
              <a:t>Level 2 - </a:t>
            </a:r>
            <a:r>
              <a:rPr lang="en" sz="1600">
                <a:solidFill>
                  <a:srgbClr val="3D4975"/>
                </a:solidFill>
              </a:rPr>
              <a:t>Stand next to the net. Partner tosses and you hit a power shot onto the net.</a:t>
            </a:r>
            <a:endParaRPr sz="1600">
              <a:solidFill>
                <a:srgbClr val="3D4975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600"/>
              <a:buChar char="●"/>
            </a:pPr>
            <a:r>
              <a:rPr lang="en" sz="1600">
                <a:solidFill>
                  <a:srgbClr val="3D4975"/>
                </a:solidFill>
              </a:rPr>
              <a:t>Level 3 - </a:t>
            </a:r>
            <a:r>
              <a:rPr lang="en" sz="1600">
                <a:solidFill>
                  <a:srgbClr val="3D4975"/>
                </a:solidFill>
              </a:rPr>
              <a:t>Stand next to the net. Partner tosses and you hit alternating shots onto the net.</a:t>
            </a:r>
            <a:endParaRPr sz="1600">
              <a:solidFill>
                <a:srgbClr val="3D4975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600"/>
              <a:buChar char="●"/>
            </a:pPr>
            <a:r>
              <a:rPr lang="en" sz="1600">
                <a:solidFill>
                  <a:srgbClr val="3D4975"/>
                </a:solidFill>
              </a:rPr>
              <a:t>Level 4 - </a:t>
            </a:r>
            <a:r>
              <a:rPr lang="en" sz="1600">
                <a:solidFill>
                  <a:srgbClr val="3D4975"/>
                </a:solidFill>
              </a:rPr>
              <a:t>Stand next to the net. Partner tosses. You hit onto the net using non-dominant hand.</a:t>
            </a:r>
            <a:endParaRPr sz="1600">
              <a:solidFill>
                <a:srgbClr val="3D4975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600"/>
              <a:buChar char="●"/>
            </a:pPr>
            <a:r>
              <a:rPr lang="en" sz="1600">
                <a:solidFill>
                  <a:srgbClr val="3D4975"/>
                </a:solidFill>
              </a:rPr>
              <a:t>Level 5 - </a:t>
            </a:r>
            <a:r>
              <a:rPr lang="en" sz="1600">
                <a:solidFill>
                  <a:srgbClr val="3D4975"/>
                </a:solidFill>
              </a:rPr>
              <a:t>Stand next to the net. Partner tosses. You hit onto the net making your partner move 1-2 feet in any direction, using any shot so that your partner can catch the ball.</a:t>
            </a:r>
            <a:endParaRPr sz="1600">
              <a:solidFill>
                <a:srgbClr val="3D4975"/>
              </a:solidFill>
            </a:endParaRPr>
          </a:p>
        </p:txBody>
      </p:sp>
      <p:sp>
        <p:nvSpPr>
          <p:cNvPr id="96" name="Google Shape;96;p17"/>
          <p:cNvSpPr txBox="1"/>
          <p:nvPr/>
        </p:nvSpPr>
        <p:spPr>
          <a:xfrm>
            <a:off x="712350" y="1883800"/>
            <a:ext cx="4048800" cy="127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The Goal: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D4975"/>
                </a:solidFill>
              </a:rPr>
              <a:t>Complete as many levels as you can.</a:t>
            </a:r>
            <a:endParaRPr sz="16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D4975"/>
                </a:solidFill>
              </a:rPr>
              <a:t>Silver Medal = 3 hits in a row on target Gold Medal = 5 hits in a row on target</a:t>
            </a:r>
            <a:endParaRPr sz="1800">
              <a:solidFill>
                <a:srgbClr val="3D4975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8"/>
          <p:cNvSpPr txBox="1"/>
          <p:nvPr/>
        </p:nvSpPr>
        <p:spPr>
          <a:xfrm>
            <a:off x="712350" y="454600"/>
            <a:ext cx="8633700" cy="11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400">
                <a:solidFill>
                  <a:srgbClr val="3D4975"/>
                </a:solidFill>
              </a:rPr>
              <a:t>Serving</a:t>
            </a:r>
            <a:r>
              <a:rPr b="1" lang="en" sz="4400">
                <a:solidFill>
                  <a:srgbClr val="3D4975"/>
                </a:solidFill>
              </a:rPr>
              <a:t> to the Net</a:t>
            </a:r>
            <a:endParaRPr b="1" sz="4400">
              <a:solidFill>
                <a:srgbClr val="3D497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(Individual Challenges)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102" name="Google Shape;102;p18"/>
          <p:cNvSpPr txBox="1"/>
          <p:nvPr/>
        </p:nvSpPr>
        <p:spPr>
          <a:xfrm>
            <a:off x="712338" y="2981800"/>
            <a:ext cx="8633700" cy="300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How To Play:</a:t>
            </a:r>
            <a:endParaRPr b="1" sz="2300">
              <a:solidFill>
                <a:srgbClr val="3D4975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600"/>
              <a:buChar char="●"/>
            </a:pPr>
            <a:r>
              <a:rPr lang="en" sz="1600">
                <a:solidFill>
                  <a:srgbClr val="3D4975"/>
                </a:solidFill>
              </a:rPr>
              <a:t>Level 1 - Stand 3’ from net, self-toss and serve onto the net using a standard serve</a:t>
            </a:r>
            <a:endParaRPr sz="1600">
              <a:solidFill>
                <a:srgbClr val="3D4975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600"/>
              <a:buChar char="●"/>
            </a:pPr>
            <a:r>
              <a:rPr lang="en" sz="1600">
                <a:solidFill>
                  <a:srgbClr val="3D4975"/>
                </a:solidFill>
              </a:rPr>
              <a:t>Level 2 - Stand 3’ from the net, self-toss and serve onto the net with a Fwango serve</a:t>
            </a:r>
            <a:endParaRPr sz="1600">
              <a:solidFill>
                <a:srgbClr val="3D4975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600"/>
              <a:buChar char="●"/>
            </a:pPr>
            <a:r>
              <a:rPr lang="en" sz="1600">
                <a:solidFill>
                  <a:srgbClr val="3D4975"/>
                </a:solidFill>
              </a:rPr>
              <a:t>Level 3 - Stand 3’ from the net, self-toss and serve onto the net using a sidestep serve</a:t>
            </a:r>
            <a:endParaRPr sz="1600">
              <a:solidFill>
                <a:srgbClr val="3D4975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600"/>
              <a:buChar char="●"/>
            </a:pPr>
            <a:r>
              <a:rPr lang="en" sz="1600">
                <a:solidFill>
                  <a:srgbClr val="3D4975"/>
                </a:solidFill>
              </a:rPr>
              <a:t>Level 4 - Stand 3’ from the net, self-toss and serve onto the net using a dropshot serve</a:t>
            </a:r>
            <a:endParaRPr sz="1600">
              <a:solidFill>
                <a:srgbClr val="3D4975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600"/>
              <a:buChar char="●"/>
            </a:pPr>
            <a:r>
              <a:rPr lang="en" sz="1600">
                <a:solidFill>
                  <a:srgbClr val="3D4975"/>
                </a:solidFill>
              </a:rPr>
              <a:t>Level 5 - Stand 3’ from the net, self-toss and serve using your non-dominant hand</a:t>
            </a:r>
            <a:endParaRPr sz="1600">
              <a:solidFill>
                <a:srgbClr val="3D4975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600"/>
              <a:buChar char="●"/>
            </a:pPr>
            <a:r>
              <a:rPr lang="en" sz="1600">
                <a:solidFill>
                  <a:srgbClr val="3D4975"/>
                </a:solidFill>
              </a:rPr>
              <a:t>Level 6 - Stand 6’ from the net, self-toss and serve using a standard serve</a:t>
            </a:r>
            <a:endParaRPr sz="1600">
              <a:solidFill>
                <a:srgbClr val="3D4975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600"/>
              <a:buChar char="●"/>
            </a:pPr>
            <a:r>
              <a:rPr lang="en" sz="1600">
                <a:solidFill>
                  <a:srgbClr val="3D4975"/>
                </a:solidFill>
              </a:rPr>
              <a:t>Level 7 - Stand 6’ from the net, self-toss and serve using a Fwango style serve</a:t>
            </a:r>
            <a:endParaRPr sz="1600">
              <a:solidFill>
                <a:srgbClr val="3D4975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600"/>
              <a:buChar char="●"/>
            </a:pPr>
            <a:r>
              <a:rPr lang="en" sz="1600">
                <a:solidFill>
                  <a:srgbClr val="3D4975"/>
                </a:solidFill>
              </a:rPr>
              <a:t>Level 8 - Stand 6’ from the net, self-toss and serve using a sidestep style serve</a:t>
            </a:r>
            <a:endParaRPr sz="1600">
              <a:solidFill>
                <a:srgbClr val="3D4975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600"/>
              <a:buChar char="●"/>
            </a:pPr>
            <a:r>
              <a:rPr lang="en" sz="1600">
                <a:solidFill>
                  <a:srgbClr val="3D4975"/>
                </a:solidFill>
              </a:rPr>
              <a:t>Level 9 - Stand 6’ from the net, self-toss and serve using a dropshot style serve</a:t>
            </a:r>
            <a:endParaRPr sz="1600">
              <a:solidFill>
                <a:srgbClr val="3D4975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600"/>
              <a:buChar char="●"/>
            </a:pPr>
            <a:r>
              <a:rPr lang="en" sz="1600">
                <a:solidFill>
                  <a:srgbClr val="3D4975"/>
                </a:solidFill>
              </a:rPr>
              <a:t>Level 10 - Stand 6’ feet from the net, self-toss and serve using your non-dominant hand</a:t>
            </a:r>
            <a:endParaRPr sz="1600">
              <a:solidFill>
                <a:srgbClr val="3D4975"/>
              </a:solidFill>
            </a:endParaRPr>
          </a:p>
        </p:txBody>
      </p:sp>
      <p:pic>
        <p:nvPicPr>
          <p:cNvPr id="103" name="Google Shape;103;p18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69" l="0" r="0" t="59"/>
          <a:stretch/>
        </p:blipFill>
        <p:spPr>
          <a:xfrm>
            <a:off x="3371750" y="1468900"/>
            <a:ext cx="3314895" cy="502276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8"/>
          <p:cNvSpPr txBox="1"/>
          <p:nvPr/>
        </p:nvSpPr>
        <p:spPr>
          <a:xfrm>
            <a:off x="5297243" y="1807600"/>
            <a:ext cx="40488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What You Need: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D4975"/>
                </a:solidFill>
              </a:rPr>
              <a:t>A Spikeball™ (or similar ball) and Spikeball™ Net (or hula hoop)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105" name="Google Shape;105;p18"/>
          <p:cNvSpPr txBox="1"/>
          <p:nvPr/>
        </p:nvSpPr>
        <p:spPr>
          <a:xfrm>
            <a:off x="712350" y="1807600"/>
            <a:ext cx="4048800" cy="127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The Goal: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D4975"/>
                </a:solidFill>
              </a:rPr>
              <a:t>Complete as many levels as you can.</a:t>
            </a:r>
            <a:endParaRPr sz="16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D4975"/>
                </a:solidFill>
              </a:rPr>
              <a:t>Silver Medal = 3 hits in a row on target Gold Medal = 5 hits in a row on target</a:t>
            </a:r>
            <a:endParaRPr sz="1800">
              <a:solidFill>
                <a:srgbClr val="3D4975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